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255" y="1100327"/>
            <a:ext cx="21336" cy="27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80287" y="850391"/>
            <a:ext cx="35219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96111" y="1229105"/>
            <a:ext cx="5980430" cy="0"/>
          </a:xfrm>
          <a:custGeom>
            <a:avLst/>
            <a:gdLst/>
            <a:ahLst/>
            <a:cxnLst/>
            <a:rect l="l" t="t" r="r" b="b"/>
            <a:pathLst>
              <a:path w="5980430" h="0">
                <a:moveTo>
                  <a:pt x="0" y="0"/>
                </a:moveTo>
                <a:lnTo>
                  <a:pt x="5980176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1700" y="900176"/>
            <a:ext cx="5928360" cy="2226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90">
                <a:solidFill>
                  <a:srgbClr val="2E5395"/>
                </a:solidFill>
                <a:latin typeface="Trebuchet MS"/>
                <a:cs typeface="Trebuchet MS"/>
              </a:rPr>
              <a:t>Section </a:t>
            </a:r>
            <a:r>
              <a:rPr dirty="0" sz="1600" spc="-65">
                <a:solidFill>
                  <a:srgbClr val="2E5395"/>
                </a:solidFill>
                <a:latin typeface="Trebuchet MS"/>
                <a:cs typeface="Trebuchet MS"/>
              </a:rPr>
              <a:t>4-7 </a:t>
            </a:r>
            <a:r>
              <a:rPr dirty="0" sz="1600" spc="-170">
                <a:solidFill>
                  <a:srgbClr val="2E5395"/>
                </a:solidFill>
                <a:latin typeface="Trebuchet MS"/>
                <a:cs typeface="Trebuchet MS"/>
              </a:rPr>
              <a:t>: </a:t>
            </a:r>
            <a:r>
              <a:rPr dirty="0" sz="1600" spc="-110">
                <a:solidFill>
                  <a:srgbClr val="2E5395"/>
                </a:solidFill>
                <a:latin typeface="Trebuchet MS"/>
                <a:cs typeface="Trebuchet MS"/>
              </a:rPr>
              <a:t>The </a:t>
            </a:r>
            <a:r>
              <a:rPr dirty="0" sz="1600" spc="-15">
                <a:solidFill>
                  <a:srgbClr val="2E5395"/>
                </a:solidFill>
                <a:latin typeface="Trebuchet MS"/>
                <a:cs typeface="Trebuchet MS"/>
              </a:rPr>
              <a:t>Mean</a:t>
            </a:r>
            <a:r>
              <a:rPr dirty="0" sz="1600" spc="-320">
                <a:solidFill>
                  <a:srgbClr val="2E5395"/>
                </a:solidFill>
                <a:latin typeface="Trebuchet MS"/>
                <a:cs typeface="Trebuchet MS"/>
              </a:rPr>
              <a:t> </a:t>
            </a:r>
            <a:r>
              <a:rPr dirty="0" sz="1600" spc="-90">
                <a:solidFill>
                  <a:srgbClr val="2E5395"/>
                </a:solidFill>
                <a:latin typeface="Trebuchet MS"/>
                <a:cs typeface="Trebuchet MS"/>
              </a:rPr>
              <a:t>Value </a:t>
            </a:r>
            <a:r>
              <a:rPr dirty="0" sz="1600" spc="-95">
                <a:solidFill>
                  <a:srgbClr val="2E5395"/>
                </a:solidFill>
                <a:latin typeface="Trebuchet MS"/>
                <a:cs typeface="Trebuchet MS"/>
              </a:rPr>
              <a:t>Theorem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1800"/>
              </a:lnSpc>
            </a:pPr>
            <a:r>
              <a:rPr dirty="0" sz="1100" spc="-35">
                <a:latin typeface="Arial"/>
                <a:cs typeface="Arial"/>
              </a:rPr>
              <a:t>In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40">
                <a:latin typeface="Arial"/>
                <a:cs typeface="Arial"/>
              </a:rPr>
              <a:t>section </a:t>
            </a:r>
            <a:r>
              <a:rPr dirty="0" sz="1100" spc="-35">
                <a:latin typeface="Arial"/>
                <a:cs typeface="Arial"/>
              </a:rPr>
              <a:t>we </a:t>
            </a:r>
            <a:r>
              <a:rPr dirty="0" sz="1100" spc="-20">
                <a:latin typeface="Arial"/>
                <a:cs typeface="Arial"/>
              </a:rPr>
              <a:t>want </a:t>
            </a:r>
            <a:r>
              <a:rPr dirty="0" sz="1100" spc="15">
                <a:latin typeface="Arial"/>
                <a:cs typeface="Arial"/>
              </a:rPr>
              <a:t>to </a:t>
            </a:r>
            <a:r>
              <a:rPr dirty="0" sz="1100" spc="-40">
                <a:latin typeface="Arial"/>
                <a:cs typeface="Arial"/>
              </a:rPr>
              <a:t>take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0">
                <a:latin typeface="Arial"/>
                <a:cs typeface="Arial"/>
              </a:rPr>
              <a:t>look </a:t>
            </a:r>
            <a:r>
              <a:rPr dirty="0" sz="1100" spc="-20">
                <a:latin typeface="Arial"/>
                <a:cs typeface="Arial"/>
              </a:rPr>
              <a:t>at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Mean </a:t>
            </a:r>
            <a:r>
              <a:rPr dirty="0" sz="1100" spc="-65">
                <a:latin typeface="Arial"/>
                <a:cs typeface="Arial"/>
              </a:rPr>
              <a:t>Value </a:t>
            </a:r>
            <a:r>
              <a:rPr dirty="0" sz="1100" spc="-50">
                <a:latin typeface="Arial"/>
                <a:cs typeface="Arial"/>
              </a:rPr>
              <a:t>Theorem. </a:t>
            </a:r>
            <a:r>
              <a:rPr dirty="0" sz="1100" spc="-35">
                <a:latin typeface="Arial"/>
                <a:cs typeface="Arial"/>
              </a:rPr>
              <a:t>In most </a:t>
            </a:r>
            <a:r>
              <a:rPr dirty="0" sz="1100" spc="-15">
                <a:latin typeface="Arial"/>
                <a:cs typeface="Arial"/>
              </a:rPr>
              <a:t>traditional </a:t>
            </a:r>
            <a:r>
              <a:rPr dirty="0" sz="1100" spc="-35">
                <a:latin typeface="Arial"/>
                <a:cs typeface="Arial"/>
              </a:rPr>
              <a:t>textbooks </a:t>
            </a:r>
            <a:r>
              <a:rPr dirty="0" sz="1100" spc="-25">
                <a:latin typeface="Arial"/>
                <a:cs typeface="Arial"/>
              </a:rPr>
              <a:t>this  </a:t>
            </a:r>
            <a:r>
              <a:rPr dirty="0" sz="1100" spc="-40">
                <a:latin typeface="Arial"/>
                <a:cs typeface="Arial"/>
              </a:rPr>
              <a:t>section </a:t>
            </a:r>
            <a:r>
              <a:rPr dirty="0" sz="1100" spc="-70">
                <a:latin typeface="Arial"/>
                <a:cs typeface="Arial"/>
              </a:rPr>
              <a:t>comes </a:t>
            </a:r>
            <a:r>
              <a:rPr dirty="0" sz="1100" spc="-30">
                <a:latin typeface="Arial"/>
                <a:cs typeface="Arial"/>
              </a:rPr>
              <a:t>before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0">
                <a:latin typeface="Arial"/>
                <a:cs typeface="Arial"/>
              </a:rPr>
              <a:t>sections </a:t>
            </a:r>
            <a:r>
              <a:rPr dirty="0" sz="1100" spc="-35">
                <a:latin typeface="Arial"/>
                <a:cs typeface="Arial"/>
              </a:rPr>
              <a:t>containing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First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80">
                <a:latin typeface="Arial"/>
                <a:cs typeface="Arial"/>
              </a:rPr>
              <a:t>Second </a:t>
            </a:r>
            <a:r>
              <a:rPr dirty="0" sz="1100" spc="-40">
                <a:latin typeface="Arial"/>
                <a:cs typeface="Arial"/>
              </a:rPr>
              <a:t>Derivative </a:t>
            </a:r>
            <a:r>
              <a:rPr dirty="0" sz="1100" spc="-80">
                <a:latin typeface="Arial"/>
                <a:cs typeface="Arial"/>
              </a:rPr>
              <a:t>Tests </a:t>
            </a:r>
            <a:r>
              <a:rPr dirty="0" sz="1100" spc="-75">
                <a:latin typeface="Arial"/>
                <a:cs typeface="Arial"/>
              </a:rPr>
              <a:t>because </a:t>
            </a:r>
            <a:r>
              <a:rPr dirty="0" sz="1100" spc="-55">
                <a:latin typeface="Arial"/>
                <a:cs typeface="Arial"/>
              </a:rPr>
              <a:t>many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 </a:t>
            </a:r>
            <a:r>
              <a:rPr dirty="0" sz="1100" spc="-30">
                <a:latin typeface="Arial"/>
                <a:cs typeface="Arial"/>
              </a:rPr>
              <a:t>proofs </a:t>
            </a:r>
            <a:r>
              <a:rPr dirty="0" sz="1100" spc="-15">
                <a:latin typeface="Arial"/>
                <a:cs typeface="Arial"/>
              </a:rPr>
              <a:t>in </a:t>
            </a:r>
            <a:r>
              <a:rPr dirty="0" sz="1100" spc="-40">
                <a:latin typeface="Arial"/>
                <a:cs typeface="Arial"/>
              </a:rPr>
              <a:t>those </a:t>
            </a:r>
            <a:r>
              <a:rPr dirty="0" sz="1100" spc="-50">
                <a:latin typeface="Arial"/>
                <a:cs typeface="Arial"/>
              </a:rPr>
              <a:t>sections </a:t>
            </a:r>
            <a:r>
              <a:rPr dirty="0" sz="1100" spc="-55">
                <a:latin typeface="Arial"/>
                <a:cs typeface="Arial"/>
              </a:rPr>
              <a:t>need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0">
                <a:latin typeface="Arial"/>
                <a:cs typeface="Arial"/>
              </a:rPr>
              <a:t>Mean </a:t>
            </a:r>
            <a:r>
              <a:rPr dirty="0" sz="1100" spc="-65">
                <a:latin typeface="Arial"/>
                <a:cs typeface="Arial"/>
              </a:rPr>
              <a:t>Value </a:t>
            </a:r>
            <a:r>
              <a:rPr dirty="0" sz="1100" spc="-50">
                <a:latin typeface="Arial"/>
                <a:cs typeface="Arial"/>
              </a:rPr>
              <a:t>Theorem. However,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 spc="-25">
                <a:latin typeface="Arial"/>
                <a:cs typeface="Arial"/>
              </a:rPr>
              <a:t>feel </a:t>
            </a:r>
            <a:r>
              <a:rPr dirty="0" sz="1100" spc="-5">
                <a:latin typeface="Arial"/>
                <a:cs typeface="Arial"/>
              </a:rPr>
              <a:t>that </a:t>
            </a:r>
            <a:r>
              <a:rPr dirty="0" sz="1100" spc="-10">
                <a:latin typeface="Arial"/>
                <a:cs typeface="Arial"/>
              </a:rPr>
              <a:t>from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45">
                <a:latin typeface="Arial"/>
                <a:cs typeface="Arial"/>
              </a:rPr>
              <a:t>logical </a:t>
            </a:r>
            <a:r>
              <a:rPr dirty="0" sz="1100" spc="-10">
                <a:latin typeface="Arial"/>
                <a:cs typeface="Arial"/>
              </a:rPr>
              <a:t>point </a:t>
            </a:r>
            <a:r>
              <a:rPr dirty="0" sz="1100">
                <a:latin typeface="Arial"/>
                <a:cs typeface="Arial"/>
              </a:rPr>
              <a:t>of  </a:t>
            </a:r>
            <a:r>
              <a:rPr dirty="0" sz="1100" spc="-30">
                <a:latin typeface="Arial"/>
                <a:cs typeface="Arial"/>
              </a:rPr>
              <a:t>view </a:t>
            </a:r>
            <a:r>
              <a:rPr dirty="0" sz="1100" spc="-5">
                <a:latin typeface="Arial"/>
                <a:cs typeface="Arial"/>
              </a:rPr>
              <a:t>it’s </a:t>
            </a:r>
            <a:r>
              <a:rPr dirty="0" sz="1100" spc="-10">
                <a:latin typeface="Arial"/>
                <a:cs typeface="Arial"/>
              </a:rPr>
              <a:t>better </a:t>
            </a:r>
            <a:r>
              <a:rPr dirty="0" sz="1100" spc="10">
                <a:latin typeface="Arial"/>
                <a:cs typeface="Arial"/>
              </a:rPr>
              <a:t>to </a:t>
            </a:r>
            <a:r>
              <a:rPr dirty="0" sz="1100" spc="-5">
                <a:latin typeface="Arial"/>
                <a:cs typeface="Arial"/>
              </a:rPr>
              <a:t>put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95">
                <a:latin typeface="Arial"/>
                <a:cs typeface="Arial"/>
              </a:rPr>
              <a:t>Shape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65">
                <a:latin typeface="Arial"/>
                <a:cs typeface="Arial"/>
              </a:rPr>
              <a:t>Graph </a:t>
            </a:r>
            <a:r>
              <a:rPr dirty="0" sz="1100" spc="-50">
                <a:latin typeface="Arial"/>
                <a:cs typeface="Arial"/>
              </a:rPr>
              <a:t>sections </a:t>
            </a:r>
            <a:r>
              <a:rPr dirty="0" sz="1100" spc="-15">
                <a:latin typeface="Arial"/>
                <a:cs typeface="Arial"/>
              </a:rPr>
              <a:t>right </a:t>
            </a:r>
            <a:r>
              <a:rPr dirty="0" sz="1100" spc="-10">
                <a:latin typeface="Arial"/>
                <a:cs typeface="Arial"/>
              </a:rPr>
              <a:t>after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0">
                <a:latin typeface="Arial"/>
                <a:cs typeface="Arial"/>
              </a:rPr>
              <a:t>absolute extrema section. </a:t>
            </a:r>
            <a:r>
              <a:rPr dirty="0" sz="1100" spc="-105">
                <a:latin typeface="Arial"/>
                <a:cs typeface="Arial"/>
              </a:rPr>
              <a:t>So, </a:t>
            </a:r>
            <a:r>
              <a:rPr dirty="0" sz="1100" spc="15">
                <a:latin typeface="Arial"/>
                <a:cs typeface="Arial"/>
              </a:rPr>
              <a:t>if  </a:t>
            </a:r>
            <a:r>
              <a:rPr dirty="0" sz="1100" spc="-35">
                <a:latin typeface="Arial"/>
                <a:cs typeface="Arial"/>
              </a:rPr>
              <a:t>you’ve </a:t>
            </a:r>
            <a:r>
              <a:rPr dirty="0" sz="1100" spc="-55">
                <a:latin typeface="Arial"/>
                <a:cs typeface="Arial"/>
              </a:rPr>
              <a:t>been </a:t>
            </a:r>
            <a:r>
              <a:rPr dirty="0" sz="1100" spc="-20">
                <a:latin typeface="Arial"/>
                <a:cs typeface="Arial"/>
              </a:rPr>
              <a:t>following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30">
                <a:latin typeface="Arial"/>
                <a:cs typeface="Arial"/>
              </a:rPr>
              <a:t>proofs </a:t>
            </a:r>
            <a:r>
              <a:rPr dirty="0" sz="1100" spc="-10">
                <a:latin typeface="Arial"/>
                <a:cs typeface="Arial"/>
              </a:rPr>
              <a:t>from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previous </a:t>
            </a:r>
            <a:r>
              <a:rPr dirty="0" sz="1100" spc="5">
                <a:latin typeface="Arial"/>
                <a:cs typeface="Arial"/>
              </a:rPr>
              <a:t>two </a:t>
            </a:r>
            <a:r>
              <a:rPr dirty="0" sz="1100" spc="-50">
                <a:latin typeface="Arial"/>
                <a:cs typeface="Arial"/>
              </a:rPr>
              <a:t>sections </a:t>
            </a:r>
            <a:r>
              <a:rPr dirty="0" sz="1100" spc="-35">
                <a:latin typeface="Arial"/>
                <a:cs typeface="Arial"/>
              </a:rPr>
              <a:t>you’ve probably </a:t>
            </a:r>
            <a:r>
              <a:rPr dirty="0" sz="1100" spc="-50">
                <a:latin typeface="Arial"/>
                <a:cs typeface="Arial"/>
              </a:rPr>
              <a:t>already </a:t>
            </a:r>
            <a:r>
              <a:rPr dirty="0" sz="1100" spc="-45">
                <a:latin typeface="Arial"/>
                <a:cs typeface="Arial"/>
              </a:rPr>
              <a:t>read </a:t>
            </a:r>
            <a:r>
              <a:rPr dirty="0" sz="1100" spc="-25">
                <a:latin typeface="Arial"/>
                <a:cs typeface="Arial"/>
              </a:rPr>
              <a:t>through  this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section.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5">
                <a:latin typeface="Arial"/>
                <a:cs typeface="Arial"/>
              </a:rPr>
              <a:t>Before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we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get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Value</a:t>
            </a:r>
            <a:r>
              <a:rPr dirty="0" sz="1100" spc="-55">
                <a:latin typeface="Arial"/>
                <a:cs typeface="Arial"/>
              </a:rPr>
              <a:t> Theorem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need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50">
                <a:latin typeface="Arial"/>
                <a:cs typeface="Arial"/>
              </a:rPr>
              <a:t> cover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following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65" b="1">
                <a:latin typeface="Trebuchet MS"/>
                <a:cs typeface="Trebuchet MS"/>
              </a:rPr>
              <a:t>Rolle’s</a:t>
            </a:r>
            <a:r>
              <a:rPr dirty="0" sz="1100" spc="-95" b="1">
                <a:latin typeface="Trebuchet MS"/>
                <a:cs typeface="Trebuchet MS"/>
              </a:rPr>
              <a:t> </a:t>
            </a:r>
            <a:r>
              <a:rPr dirty="0" sz="1100" spc="-75" b="1">
                <a:latin typeface="Trebuchet MS"/>
                <a:cs typeface="Trebuchet MS"/>
              </a:rPr>
              <a:t>Theorem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447" y="3127241"/>
            <a:ext cx="5937885" cy="1720850"/>
          </a:xfrm>
          <a:prstGeom prst="rect">
            <a:avLst/>
          </a:prstGeom>
          <a:solidFill>
            <a:srgbClr val="CCFFFF"/>
          </a:solidFill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5050" sz="1650" spc="-120">
                <a:latin typeface="Arial"/>
                <a:cs typeface="Arial"/>
              </a:rPr>
              <a:t>Suppose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30">
                <a:latin typeface="Arial"/>
                <a:cs typeface="Arial"/>
              </a:rPr>
              <a:t>function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75">
                <a:latin typeface="Arial"/>
                <a:cs typeface="Arial"/>
              </a:rPr>
              <a:t>satisfies </a:t>
            </a:r>
            <a:r>
              <a:rPr dirty="0" baseline="5050" sz="1650" spc="-37">
                <a:latin typeface="Arial"/>
                <a:cs typeface="Arial"/>
              </a:rPr>
              <a:t>all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5050" sz="1650" spc="-22">
                <a:latin typeface="Arial"/>
                <a:cs typeface="Arial"/>
              </a:rPr>
              <a:t>the</a:t>
            </a:r>
            <a:r>
              <a:rPr dirty="0" baseline="5050" sz="1650" spc="-67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following.</a:t>
            </a:r>
            <a:endParaRPr baseline="5050" sz="1650">
              <a:latin typeface="Arial"/>
              <a:cs typeface="Arial"/>
            </a:endParaRPr>
          </a:p>
          <a:p>
            <a:pPr marL="578485" indent="-281305">
              <a:lnSpc>
                <a:spcPct val="100000"/>
              </a:lnSpc>
              <a:spcBef>
                <a:spcPts val="65"/>
              </a:spcBef>
              <a:buSzPct val="91666"/>
              <a:buFont typeface="Trebuchet MS"/>
              <a:buAutoNum type="arabicPeriod"/>
              <a:tabLst>
                <a:tab pos="578485" algn="l"/>
                <a:tab pos="579120" algn="l"/>
              </a:tabLst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50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continuous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closed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15">
                <a:latin typeface="Arial"/>
                <a:cs typeface="Arial"/>
              </a:rPr>
              <a:t> </a:t>
            </a:r>
            <a:r>
              <a:rPr dirty="0" sz="1650" spc="-35">
                <a:latin typeface="Symbol"/>
                <a:cs typeface="Symbol"/>
              </a:rPr>
              <a:t></a:t>
            </a:r>
            <a:r>
              <a:rPr dirty="0" baseline="4629" sz="1800" spc="-52" i="1">
                <a:latin typeface="Times New Roman"/>
                <a:cs typeface="Times New Roman"/>
              </a:rPr>
              <a:t>a</a:t>
            </a:r>
            <a:r>
              <a:rPr dirty="0" baseline="4629" sz="1800" spc="-52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97" i="1">
                <a:latin typeface="Times New Roman"/>
                <a:cs typeface="Times New Roman"/>
              </a:rPr>
              <a:t>b</a:t>
            </a:r>
            <a:r>
              <a:rPr dirty="0" sz="1650" spc="-65">
                <a:latin typeface="Symbol"/>
                <a:cs typeface="Symbol"/>
              </a:rPr>
              <a:t></a:t>
            </a:r>
            <a:r>
              <a:rPr dirty="0" sz="1650" spc="-260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578485" indent="-281305">
              <a:lnSpc>
                <a:spcPct val="100000"/>
              </a:lnSpc>
              <a:spcBef>
                <a:spcPts val="90"/>
              </a:spcBef>
              <a:buSzPct val="91666"/>
              <a:buFont typeface="Trebuchet MS"/>
              <a:buAutoNum type="arabicPeriod"/>
              <a:tabLst>
                <a:tab pos="578485" algn="l"/>
                <a:tab pos="579120" algn="l"/>
              </a:tabLst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42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the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open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105"/>
              </a:spcBef>
              <a:tabLst>
                <a:tab pos="577850" algn="l"/>
              </a:tabLst>
            </a:pPr>
            <a:r>
              <a:rPr dirty="0" baseline="5050" sz="1650" spc="-150" b="1">
                <a:latin typeface="Trebuchet MS"/>
                <a:cs typeface="Trebuchet MS"/>
              </a:rPr>
              <a:t>3.	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30">
                <a:latin typeface="Symbol"/>
                <a:cs typeface="Symbol"/>
              </a:rPr>
              <a:t></a:t>
            </a:r>
            <a:r>
              <a:rPr dirty="0" baseline="4629" sz="1800" spc="-44" i="1">
                <a:latin typeface="Times New Roman"/>
                <a:cs typeface="Times New Roman"/>
              </a:rPr>
              <a:t>a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-37" i="1">
                <a:latin typeface="Times New Roman"/>
                <a:cs typeface="Times New Roman"/>
              </a:rPr>
              <a:t>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 i="1">
                <a:latin typeface="Times New Roman"/>
                <a:cs typeface="Times New Roman"/>
              </a:rPr>
              <a:t>b</a:t>
            </a:r>
            <a:r>
              <a:rPr dirty="0" sz="1600" spc="-50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67945" marR="117475">
              <a:lnSpc>
                <a:spcPct val="105700"/>
              </a:lnSpc>
              <a:spcBef>
                <a:spcPts val="1335"/>
              </a:spcBef>
            </a:pPr>
            <a:r>
              <a:rPr dirty="0" baseline="5050" sz="1650" spc="-104">
                <a:latin typeface="Arial"/>
                <a:cs typeface="Arial"/>
              </a:rPr>
              <a:t>Then </a:t>
            </a:r>
            <a:r>
              <a:rPr dirty="0" baseline="5050" sz="1650" spc="-30">
                <a:latin typeface="Arial"/>
                <a:cs typeface="Arial"/>
              </a:rPr>
              <a:t>there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52">
                <a:latin typeface="Arial"/>
                <a:cs typeface="Arial"/>
              </a:rPr>
              <a:t>number </a:t>
            </a:r>
            <a:r>
              <a:rPr dirty="0" baseline="5050" sz="1650" spc="-75" i="1">
                <a:latin typeface="Trebuchet MS"/>
                <a:cs typeface="Trebuchet MS"/>
              </a:rPr>
              <a:t>c </a:t>
            </a:r>
            <a:r>
              <a:rPr dirty="0" baseline="5050" sz="1650" spc="-112">
                <a:latin typeface="Arial"/>
                <a:cs typeface="Arial"/>
              </a:rPr>
              <a:t>such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a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b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0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75">
                <a:latin typeface="Arial"/>
                <a:cs typeface="Arial"/>
              </a:rPr>
              <a:t>Or, </a:t>
            </a:r>
            <a:r>
              <a:rPr dirty="0" baseline="5050" sz="1650" spc="-22">
                <a:latin typeface="Arial"/>
                <a:cs typeface="Arial"/>
              </a:rPr>
              <a:t>in other </a:t>
            </a:r>
            <a:r>
              <a:rPr dirty="0" baseline="5050" sz="1650" spc="-52">
                <a:latin typeface="Arial"/>
                <a:cs typeface="Arial"/>
              </a:rPr>
              <a:t>words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a </a:t>
            </a:r>
            <a:r>
              <a:rPr dirty="0" baseline="5050" sz="1650" spc="-37">
                <a:latin typeface="Arial"/>
                <a:cs typeface="Arial"/>
              </a:rPr>
              <a:t>critical  </a:t>
            </a:r>
            <a:r>
              <a:rPr dirty="0" baseline="5050" sz="1650" spc="-15">
                <a:latin typeface="Arial"/>
                <a:cs typeface="Arial"/>
              </a:rPr>
              <a:t>point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75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5001205"/>
            <a:ext cx="5757545" cy="7061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1100" spc="-85">
                <a:latin typeface="Arial"/>
                <a:cs typeface="Arial"/>
              </a:rPr>
              <a:t>To </a:t>
            </a:r>
            <a:r>
              <a:rPr dirty="0" sz="1100" spc="-90">
                <a:latin typeface="Arial"/>
                <a:cs typeface="Arial"/>
              </a:rPr>
              <a:t>see </a:t>
            </a:r>
            <a:r>
              <a:rPr dirty="0" sz="1100" spc="-15">
                <a:latin typeface="Arial"/>
                <a:cs typeface="Arial"/>
              </a:rPr>
              <a:t>the proof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55">
                <a:latin typeface="Arial"/>
                <a:cs typeface="Arial"/>
              </a:rPr>
              <a:t>Rolle’s Theorem </a:t>
            </a:r>
            <a:r>
              <a:rPr dirty="0" sz="1100" spc="-85">
                <a:latin typeface="Arial"/>
                <a:cs typeface="Arial"/>
              </a:rPr>
              <a:t>see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5">
                <a:solidFill>
                  <a:srgbClr val="0062FF"/>
                </a:solidFill>
                <a:latin typeface="Arial"/>
                <a:cs typeface="Arial"/>
              </a:rPr>
              <a:t>Proofs </a:t>
            </a:r>
            <a:r>
              <a:rPr dirty="0" sz="1100" spc="-60">
                <a:solidFill>
                  <a:srgbClr val="0062FF"/>
                </a:solidFill>
                <a:latin typeface="Arial"/>
                <a:cs typeface="Arial"/>
              </a:rPr>
              <a:t>From </a:t>
            </a:r>
            <a:r>
              <a:rPr dirty="0" sz="1100" spc="-40">
                <a:solidFill>
                  <a:srgbClr val="0062FF"/>
                </a:solidFill>
                <a:latin typeface="Arial"/>
                <a:cs typeface="Arial"/>
              </a:rPr>
              <a:t>Derivative Applications </a:t>
            </a:r>
            <a:r>
              <a:rPr dirty="0" sz="1100" spc="-40">
                <a:latin typeface="Arial"/>
                <a:cs typeface="Arial"/>
              </a:rPr>
              <a:t>section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70">
                <a:latin typeface="Arial"/>
                <a:cs typeface="Arial"/>
              </a:rPr>
              <a:t>Extras  </a:t>
            </a:r>
            <a:r>
              <a:rPr dirty="0" sz="1100" spc="-35">
                <a:latin typeface="Arial"/>
                <a:cs typeface="Arial"/>
              </a:rPr>
              <a:t>chapter.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0">
                <a:latin typeface="Arial"/>
                <a:cs typeface="Arial"/>
              </a:rPr>
              <a:t>Let’s </a:t>
            </a:r>
            <a:r>
              <a:rPr dirty="0" sz="1100" spc="-40">
                <a:latin typeface="Arial"/>
                <a:cs typeface="Arial"/>
              </a:rPr>
              <a:t>take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0">
                <a:latin typeface="Arial"/>
                <a:cs typeface="Arial"/>
              </a:rPr>
              <a:t>look </a:t>
            </a:r>
            <a:r>
              <a:rPr dirty="0" sz="1100" spc="-20">
                <a:latin typeface="Arial"/>
                <a:cs typeface="Arial"/>
              </a:rPr>
              <a:t>at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45">
                <a:latin typeface="Arial"/>
                <a:cs typeface="Arial"/>
              </a:rPr>
              <a:t>quick </a:t>
            </a:r>
            <a:r>
              <a:rPr dirty="0" sz="1100" spc="-55">
                <a:latin typeface="Arial"/>
                <a:cs typeface="Arial"/>
              </a:rPr>
              <a:t>example </a:t>
            </a:r>
            <a:r>
              <a:rPr dirty="0" sz="1100" spc="-5">
                <a:latin typeface="Arial"/>
                <a:cs typeface="Arial"/>
              </a:rPr>
              <a:t>that </a:t>
            </a:r>
            <a:r>
              <a:rPr dirty="0" sz="1100" spc="-85">
                <a:latin typeface="Arial"/>
                <a:cs typeface="Arial"/>
              </a:rPr>
              <a:t>uses </a:t>
            </a:r>
            <a:r>
              <a:rPr dirty="0" sz="1100" spc="-55">
                <a:latin typeface="Arial"/>
                <a:cs typeface="Arial"/>
              </a:rPr>
              <a:t>Rolle’s</a:t>
            </a:r>
            <a:r>
              <a:rPr dirty="0" sz="1100" spc="-1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7447" y="5878067"/>
            <a:ext cx="5937885" cy="308483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4629" sz="1800" spc="-7" b="1" i="1">
                <a:latin typeface="Times New Roman"/>
                <a:cs typeface="Times New Roman"/>
              </a:rPr>
              <a:t>Example </a:t>
            </a:r>
            <a:r>
              <a:rPr dirty="0" baseline="4629" sz="1800" b="1" i="1">
                <a:latin typeface="Times New Roman"/>
                <a:cs typeface="Times New Roman"/>
              </a:rPr>
              <a:t>1</a:t>
            </a:r>
            <a:r>
              <a:rPr dirty="0" baseline="4629" sz="1800" spc="30" b="1" i="1">
                <a:latin typeface="Times New Roman"/>
                <a:cs typeface="Times New Roman"/>
              </a:rPr>
              <a:t> </a:t>
            </a:r>
            <a:r>
              <a:rPr dirty="0" baseline="5050" sz="1650" spc="-112">
                <a:latin typeface="Arial"/>
                <a:cs typeface="Arial"/>
              </a:rPr>
              <a:t>Show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42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37">
                <a:latin typeface="Times New Roman"/>
                <a:cs typeface="Times New Roman"/>
              </a:rPr>
              <a:t> </a:t>
            </a:r>
            <a:r>
              <a:rPr dirty="0" baseline="4629" sz="1800" spc="52">
                <a:latin typeface="Times New Roman"/>
                <a:cs typeface="Times New Roman"/>
              </a:rPr>
              <a:t>4</a:t>
            </a:r>
            <a:r>
              <a:rPr dirty="0" baseline="4629" sz="1800" spc="52" i="1">
                <a:latin typeface="Times New Roman"/>
                <a:cs typeface="Times New Roman"/>
              </a:rPr>
              <a:t>x</a:t>
            </a:r>
            <a:r>
              <a:rPr dirty="0" baseline="51587" sz="1050" spc="52">
                <a:latin typeface="Times New Roman"/>
                <a:cs typeface="Times New Roman"/>
              </a:rPr>
              <a:t>5</a:t>
            </a:r>
            <a:r>
              <a:rPr dirty="0" baseline="51587" sz="1050" spc="7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37">
                <a:latin typeface="Times New Roman"/>
                <a:cs typeface="Times New Roman"/>
              </a:rPr>
              <a:t> </a:t>
            </a:r>
            <a:r>
              <a:rPr dirty="0" baseline="4629" sz="1800" spc="22" i="1">
                <a:latin typeface="Times New Roman"/>
                <a:cs typeface="Times New Roman"/>
              </a:rPr>
              <a:t>x</a:t>
            </a:r>
            <a:r>
              <a:rPr dirty="0" baseline="51587" sz="1050" spc="22">
                <a:latin typeface="Times New Roman"/>
                <a:cs typeface="Times New Roman"/>
              </a:rPr>
              <a:t>3</a:t>
            </a:r>
            <a:r>
              <a:rPr dirty="0" baseline="51587" sz="1050" spc="-7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50">
                <a:latin typeface="Times New Roman"/>
                <a:cs typeface="Times New Roman"/>
              </a:rPr>
              <a:t> </a:t>
            </a:r>
            <a:r>
              <a:rPr dirty="0" baseline="4629" sz="1800" spc="67">
                <a:latin typeface="Times New Roman"/>
                <a:cs typeface="Times New Roman"/>
              </a:rPr>
              <a:t>7</a:t>
            </a:r>
            <a:r>
              <a:rPr dirty="0" baseline="4629" sz="1800" spc="67" i="1">
                <a:latin typeface="Times New Roman"/>
                <a:cs typeface="Times New Roman"/>
              </a:rPr>
              <a:t>x</a:t>
            </a:r>
            <a:r>
              <a:rPr dirty="0" baseline="4629" sz="1800" spc="-127" i="1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1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2</a:t>
            </a:r>
            <a:r>
              <a:rPr dirty="0" baseline="4629" sz="1800" spc="157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exactly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one</a:t>
            </a:r>
            <a:r>
              <a:rPr dirty="0" baseline="5050" sz="1650" spc="-112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real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7">
                <a:latin typeface="Arial"/>
                <a:cs typeface="Arial"/>
              </a:rPr>
              <a:t>root.</a:t>
            </a:r>
            <a:endParaRPr baseline="5050" sz="1650">
              <a:latin typeface="Arial"/>
              <a:cs typeface="Arial"/>
            </a:endParaRPr>
          </a:p>
          <a:p>
            <a:pPr marL="67945">
              <a:lnSpc>
                <a:spcPts val="1260"/>
              </a:lnSpc>
              <a:spcBef>
                <a:spcPts val="1580"/>
              </a:spcBef>
            </a:pPr>
            <a:r>
              <a:rPr dirty="0" sz="1100" spc="-65" b="1" i="1">
                <a:latin typeface="Trebuchet MS"/>
                <a:cs typeface="Trebuchet MS"/>
              </a:rPr>
              <a:t>Solution</a:t>
            </a:r>
            <a:endParaRPr sz="1100">
              <a:latin typeface="Trebuchet MS"/>
              <a:cs typeface="Trebuchet MS"/>
            </a:endParaRPr>
          </a:p>
          <a:p>
            <a:pPr marL="67945">
              <a:lnSpc>
                <a:spcPts val="1860"/>
              </a:lnSpc>
            </a:pPr>
            <a:r>
              <a:rPr dirty="0" baseline="5050" sz="1650" spc="-82">
                <a:latin typeface="Arial"/>
                <a:cs typeface="Arial"/>
              </a:rPr>
              <a:t>From </a:t>
            </a:r>
            <a:r>
              <a:rPr dirty="0" baseline="5050" sz="1650" spc="-97">
                <a:latin typeface="Arial"/>
                <a:cs typeface="Arial"/>
              </a:rPr>
              <a:t>basic </a:t>
            </a:r>
            <a:r>
              <a:rPr dirty="0" baseline="5050" sz="1650" spc="-82">
                <a:latin typeface="Arial"/>
                <a:cs typeface="Arial"/>
              </a:rPr>
              <a:t>Algebra </a:t>
            </a:r>
            <a:r>
              <a:rPr dirty="0" baseline="5050" sz="1650" spc="-52">
                <a:latin typeface="Arial"/>
                <a:cs typeface="Arial"/>
              </a:rPr>
              <a:t>principles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52">
                <a:latin typeface="Arial"/>
                <a:cs typeface="Arial"/>
              </a:rPr>
              <a:t>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97">
                <a:latin typeface="Arial"/>
                <a:cs typeface="Arial"/>
              </a:rPr>
              <a:t>since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22">
                <a:latin typeface="Arial"/>
                <a:cs typeface="Arial"/>
              </a:rPr>
              <a:t>5</a:t>
            </a:r>
            <a:r>
              <a:rPr dirty="0" baseline="39682" sz="1050" spc="-22">
                <a:latin typeface="Arial"/>
                <a:cs typeface="Arial"/>
              </a:rPr>
              <a:t>th </a:t>
            </a:r>
            <a:r>
              <a:rPr dirty="0" baseline="5050" sz="1650" spc="-82">
                <a:latin typeface="Arial"/>
                <a:cs typeface="Arial"/>
              </a:rPr>
              <a:t>degree </a:t>
            </a:r>
            <a:r>
              <a:rPr dirty="0" baseline="5050" sz="1650" spc="-44">
                <a:latin typeface="Arial"/>
                <a:cs typeface="Arial"/>
              </a:rPr>
              <a:t>polynomial </a:t>
            </a:r>
            <a:r>
              <a:rPr dirty="0" baseline="5050" sz="1650" spc="37">
                <a:latin typeface="Arial"/>
                <a:cs typeface="Arial"/>
              </a:rPr>
              <a:t>it </a:t>
            </a:r>
            <a:r>
              <a:rPr dirty="0" baseline="5050" sz="1650">
                <a:latin typeface="Arial"/>
                <a:cs typeface="Arial"/>
              </a:rPr>
              <a:t>will </a:t>
            </a:r>
            <a:r>
              <a:rPr dirty="0" baseline="5050" sz="1650" spc="-89">
                <a:latin typeface="Arial"/>
                <a:cs typeface="Arial"/>
              </a:rPr>
              <a:t>have</a:t>
            </a:r>
            <a:r>
              <a:rPr dirty="0" baseline="5050" sz="1650" spc="-270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five</a:t>
            </a:r>
            <a:endParaRPr baseline="5050" sz="1650">
              <a:latin typeface="Arial"/>
              <a:cs typeface="Arial"/>
            </a:endParaRPr>
          </a:p>
          <a:p>
            <a:pPr marL="67945" marR="370205">
              <a:lnSpc>
                <a:spcPct val="101800"/>
              </a:lnSpc>
              <a:spcBef>
                <a:spcPts val="215"/>
              </a:spcBef>
            </a:pPr>
            <a:r>
              <a:rPr dirty="0" sz="1100" spc="-25">
                <a:latin typeface="Arial"/>
                <a:cs typeface="Arial"/>
              </a:rPr>
              <a:t>roots. </a:t>
            </a:r>
            <a:r>
              <a:rPr dirty="0" sz="1100" spc="-30">
                <a:latin typeface="Arial"/>
                <a:cs typeface="Arial"/>
              </a:rPr>
              <a:t>What </a:t>
            </a:r>
            <a:r>
              <a:rPr dirty="0" sz="1100" spc="-20">
                <a:latin typeface="Arial"/>
                <a:cs typeface="Arial"/>
              </a:rPr>
              <a:t>we’re </a:t>
            </a:r>
            <a:r>
              <a:rPr dirty="0" sz="1100" spc="-45">
                <a:latin typeface="Arial"/>
                <a:cs typeface="Arial"/>
              </a:rPr>
              <a:t>being </a:t>
            </a:r>
            <a:r>
              <a:rPr dirty="0" sz="1100" spc="-75">
                <a:latin typeface="Arial"/>
                <a:cs typeface="Arial"/>
              </a:rPr>
              <a:t>asked </a:t>
            </a:r>
            <a:r>
              <a:rPr dirty="0" sz="1100" spc="10">
                <a:latin typeface="Arial"/>
                <a:cs typeface="Arial"/>
              </a:rPr>
              <a:t>to </a:t>
            </a:r>
            <a:r>
              <a:rPr dirty="0" sz="1100" spc="-40">
                <a:latin typeface="Arial"/>
                <a:cs typeface="Arial"/>
              </a:rPr>
              <a:t>prove here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35">
                <a:latin typeface="Arial"/>
                <a:cs typeface="Arial"/>
              </a:rPr>
              <a:t>only </a:t>
            </a:r>
            <a:r>
              <a:rPr dirty="0" sz="1100" spc="-45">
                <a:latin typeface="Arial"/>
                <a:cs typeface="Arial"/>
              </a:rPr>
              <a:t>one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40">
                <a:latin typeface="Arial"/>
                <a:cs typeface="Arial"/>
              </a:rPr>
              <a:t>those </a:t>
            </a:r>
            <a:r>
              <a:rPr dirty="0" sz="1100" spc="-55">
                <a:latin typeface="Arial"/>
                <a:cs typeface="Arial"/>
              </a:rPr>
              <a:t>5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5">
                <a:latin typeface="Arial"/>
                <a:cs typeface="Arial"/>
              </a:rPr>
              <a:t>real number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20">
                <a:latin typeface="Arial"/>
                <a:cs typeface="Arial"/>
              </a:rPr>
              <a:t>the  </a:t>
            </a:r>
            <a:r>
              <a:rPr dirty="0" sz="1100" spc="-10">
                <a:latin typeface="Arial"/>
                <a:cs typeface="Arial"/>
              </a:rPr>
              <a:t>other </a:t>
            </a:r>
            <a:r>
              <a:rPr dirty="0" sz="1100" spc="-55">
                <a:latin typeface="Arial"/>
                <a:cs typeface="Arial"/>
              </a:rPr>
              <a:t>4 </a:t>
            </a:r>
            <a:r>
              <a:rPr dirty="0" sz="1100" spc="-30">
                <a:latin typeface="Arial"/>
                <a:cs typeface="Arial"/>
              </a:rPr>
              <a:t>must </a:t>
            </a:r>
            <a:r>
              <a:rPr dirty="0" sz="1100" spc="-50">
                <a:latin typeface="Arial"/>
                <a:cs typeface="Arial"/>
              </a:rPr>
              <a:t>be complex</a:t>
            </a:r>
            <a:r>
              <a:rPr dirty="0" sz="1100" spc="-18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roots.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algn="just" marL="67945" marR="88900" indent="-635">
              <a:lnSpc>
                <a:spcPct val="109100"/>
              </a:lnSpc>
            </a:pPr>
            <a:r>
              <a:rPr dirty="0" baseline="5050" sz="1650" spc="-60">
                <a:latin typeface="Arial"/>
                <a:cs typeface="Arial"/>
              </a:rPr>
              <a:t>First, we </a:t>
            </a:r>
            <a:r>
              <a:rPr dirty="0" baseline="5050" sz="1650" spc="-67">
                <a:latin typeface="Arial"/>
                <a:cs typeface="Arial"/>
              </a:rPr>
              <a:t>should </a:t>
            </a:r>
            <a:r>
              <a:rPr dirty="0" baseline="5050" sz="1650" spc="-75">
                <a:latin typeface="Arial"/>
                <a:cs typeface="Arial"/>
              </a:rPr>
              <a:t>show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37">
                <a:latin typeface="Arial"/>
                <a:cs typeface="Arial"/>
              </a:rPr>
              <a:t>it </a:t>
            </a:r>
            <a:r>
              <a:rPr dirty="0" baseline="5050" sz="1650" spc="-97">
                <a:latin typeface="Arial"/>
                <a:cs typeface="Arial"/>
              </a:rPr>
              <a:t>does have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one </a:t>
            </a:r>
            <a:r>
              <a:rPr dirty="0" baseline="5050" sz="1650" spc="-52">
                <a:latin typeface="Arial"/>
                <a:cs typeface="Arial"/>
              </a:rPr>
              <a:t>real </a:t>
            </a:r>
            <a:r>
              <a:rPr dirty="0" baseline="5050" sz="1650" spc="-7">
                <a:latin typeface="Arial"/>
                <a:cs typeface="Arial"/>
              </a:rPr>
              <a:t>root. </a:t>
            </a:r>
            <a:r>
              <a:rPr dirty="0" baseline="5050" sz="1650" spc="-127">
                <a:latin typeface="Arial"/>
                <a:cs typeface="Arial"/>
              </a:rPr>
              <a:t>To </a:t>
            </a:r>
            <a:r>
              <a:rPr dirty="0" baseline="5050" sz="1650" spc="-52">
                <a:latin typeface="Arial"/>
                <a:cs typeface="Arial"/>
              </a:rPr>
              <a:t>do </a:t>
            </a:r>
            <a:r>
              <a:rPr dirty="0" baseline="5050" sz="1650" spc="-37">
                <a:latin typeface="Arial"/>
                <a:cs typeface="Arial"/>
              </a:rPr>
              <a:t>this </a:t>
            </a:r>
            <a:r>
              <a:rPr dirty="0" baseline="5050" sz="1650" spc="-30">
                <a:latin typeface="Arial"/>
                <a:cs typeface="Arial"/>
              </a:rPr>
              <a:t>note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45">
                <a:latin typeface="Symbol"/>
                <a:cs typeface="Symbol"/>
              </a:rPr>
              <a:t></a:t>
            </a:r>
            <a:r>
              <a:rPr dirty="0" baseline="4629" sz="1800" spc="-67">
                <a:latin typeface="Times New Roman"/>
                <a:cs typeface="Times New Roman"/>
              </a:rPr>
              <a:t>0</a:t>
            </a:r>
            <a:r>
              <a:rPr dirty="0" sz="1600" spc="-45">
                <a:latin typeface="Symbol"/>
                <a:cs typeface="Symbol"/>
              </a:rPr>
              <a:t>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2 </a:t>
            </a:r>
            <a:r>
              <a:rPr dirty="0" baseline="5050" sz="1650" spc="-82">
                <a:latin typeface="Arial"/>
                <a:cs typeface="Arial"/>
              </a:rPr>
              <a:t>and 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120">
                <a:latin typeface="Symbol"/>
                <a:cs typeface="Symbol"/>
              </a:rPr>
              <a:t></a:t>
            </a:r>
            <a:r>
              <a:rPr dirty="0" baseline="4629" sz="1800" spc="-179">
                <a:latin typeface="Times New Roman"/>
                <a:cs typeface="Times New Roman"/>
              </a:rPr>
              <a:t>1</a:t>
            </a:r>
            <a:r>
              <a:rPr dirty="0" sz="1600" spc="-120">
                <a:latin typeface="Symbol"/>
                <a:cs typeface="Symbol"/>
              </a:rPr>
              <a:t></a:t>
            </a:r>
            <a:r>
              <a:rPr dirty="0" sz="1600" spc="-12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10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112">
                <a:latin typeface="Arial"/>
                <a:cs typeface="Arial"/>
              </a:rPr>
              <a:t>so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104">
                <a:latin typeface="Arial"/>
                <a:cs typeface="Arial"/>
              </a:rPr>
              <a:t>can </a:t>
            </a:r>
            <a:r>
              <a:rPr dirty="0" baseline="5050" sz="1650" spc="-127">
                <a:latin typeface="Arial"/>
                <a:cs typeface="Arial"/>
              </a:rPr>
              <a:t>see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>
                <a:latin typeface="Times New Roman"/>
                <a:cs typeface="Times New Roman"/>
              </a:rPr>
              <a:t>0</a:t>
            </a:r>
            <a:r>
              <a:rPr dirty="0" sz="1600" spc="-50">
                <a:latin typeface="Symbol"/>
                <a:cs typeface="Symbol"/>
              </a:rPr>
              <a:t>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0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14">
                <a:latin typeface="Symbol"/>
                <a:cs typeface="Symbol"/>
              </a:rPr>
              <a:t></a:t>
            </a:r>
            <a:r>
              <a:rPr dirty="0" baseline="4629" sz="1800" spc="-172">
                <a:latin typeface="Times New Roman"/>
                <a:cs typeface="Times New Roman"/>
              </a:rPr>
              <a:t>1</a:t>
            </a:r>
            <a:r>
              <a:rPr dirty="0" sz="1600" spc="-114">
                <a:latin typeface="Symbol"/>
                <a:cs typeface="Symbol"/>
              </a:rPr>
              <a:t></a:t>
            </a:r>
            <a:r>
              <a:rPr dirty="0" sz="1600" spc="-11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60">
                <a:latin typeface="Arial"/>
                <a:cs typeface="Arial"/>
              </a:rPr>
              <a:t>Now, </a:t>
            </a:r>
            <a:r>
              <a:rPr dirty="0" baseline="5050" sz="1650" spc="-112">
                <a:latin typeface="Arial"/>
                <a:cs typeface="Arial"/>
              </a:rPr>
              <a:t>because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44">
                <a:latin typeface="Arial"/>
                <a:cs typeface="Arial"/>
              </a:rPr>
              <a:t>polynomial </a:t>
            </a:r>
            <a:r>
              <a:rPr dirty="0" baseline="5050" sz="1650" spc="-52">
                <a:latin typeface="Arial"/>
                <a:cs typeface="Arial"/>
              </a:rPr>
              <a:t>we  </a:t>
            </a:r>
            <a:r>
              <a:rPr dirty="0" sz="1100" spc="-30">
                <a:latin typeface="Arial"/>
                <a:cs typeface="Arial"/>
              </a:rPr>
              <a:t>know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25">
                <a:latin typeface="Arial"/>
                <a:cs typeface="Arial"/>
              </a:rPr>
              <a:t>it</a:t>
            </a:r>
            <a:r>
              <a:rPr dirty="0" sz="1100" spc="-19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40">
                <a:latin typeface="Arial"/>
                <a:cs typeface="Arial"/>
              </a:rPr>
              <a:t>continuous everywhere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85">
                <a:latin typeface="Arial"/>
                <a:cs typeface="Arial"/>
              </a:rPr>
              <a:t>so </a:t>
            </a:r>
            <a:r>
              <a:rPr dirty="0" sz="1100" spc="-55">
                <a:latin typeface="Arial"/>
                <a:cs typeface="Arial"/>
              </a:rPr>
              <a:t>by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25">
                <a:solidFill>
                  <a:srgbClr val="0062FF"/>
                </a:solidFill>
                <a:latin typeface="Arial"/>
                <a:cs typeface="Arial"/>
              </a:rPr>
              <a:t>Intermediate </a:t>
            </a:r>
            <a:r>
              <a:rPr dirty="0" sz="1100" spc="-60">
                <a:solidFill>
                  <a:srgbClr val="0062FF"/>
                </a:solidFill>
                <a:latin typeface="Arial"/>
                <a:cs typeface="Arial"/>
              </a:rPr>
              <a:t>Value </a:t>
            </a:r>
            <a:r>
              <a:rPr dirty="0" sz="1100" spc="-55">
                <a:solidFill>
                  <a:srgbClr val="0062FF"/>
                </a:solidFill>
                <a:latin typeface="Arial"/>
                <a:cs typeface="Arial"/>
              </a:rPr>
              <a:t>Theorem </a:t>
            </a:r>
            <a:r>
              <a:rPr dirty="0" sz="1100" spc="-20">
                <a:latin typeface="Arial"/>
                <a:cs typeface="Arial"/>
              </a:rPr>
              <a:t>there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5">
                <a:latin typeface="Arial"/>
                <a:cs typeface="Arial"/>
              </a:rPr>
              <a:t>number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67945">
              <a:lnSpc>
                <a:spcPts val="1810"/>
              </a:lnSpc>
            </a:pPr>
            <a:r>
              <a:rPr dirty="0" baseline="5050" sz="1650" spc="-104">
                <a:latin typeface="Arial"/>
                <a:cs typeface="Arial"/>
              </a:rPr>
              <a:t>such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>
                <a:latin typeface="Times New Roman"/>
                <a:cs typeface="Times New Roman"/>
              </a:rPr>
              <a:t>0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 </a:t>
            </a:r>
            <a:r>
              <a:rPr dirty="0" baseline="4629" sz="1800">
                <a:latin typeface="Symbol"/>
                <a:cs typeface="Symbol"/>
              </a:rPr>
              <a:t></a:t>
            </a:r>
            <a:r>
              <a:rPr dirty="0" baseline="4629" sz="1800">
                <a:latin typeface="Times New Roman"/>
                <a:cs typeface="Times New Roman"/>
              </a:rPr>
              <a:t> 1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40">
                <a:latin typeface="Symbol"/>
                <a:cs typeface="Symbol"/>
              </a:rPr>
              <a:t></a:t>
            </a:r>
            <a:r>
              <a:rPr dirty="0" baseline="4629" sz="1800" spc="-60" i="1">
                <a:latin typeface="Times New Roman"/>
                <a:cs typeface="Times New Roman"/>
              </a:rPr>
              <a:t>c</a:t>
            </a:r>
            <a:r>
              <a:rPr dirty="0" sz="1600" spc="-40">
                <a:latin typeface="Symbol"/>
                <a:cs typeface="Symbol"/>
              </a:rPr>
              <a:t>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0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52">
                <a:latin typeface="Arial"/>
                <a:cs typeface="Arial"/>
              </a:rPr>
              <a:t>In </a:t>
            </a:r>
            <a:r>
              <a:rPr dirty="0" baseline="5050" sz="1650" spc="-22">
                <a:latin typeface="Arial"/>
                <a:cs typeface="Arial"/>
              </a:rPr>
              <a:t>other </a:t>
            </a:r>
            <a:r>
              <a:rPr dirty="0" baseline="5050" sz="1650" spc="-60">
                <a:latin typeface="Arial"/>
                <a:cs typeface="Arial"/>
              </a:rPr>
              <a:t>words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one </a:t>
            </a:r>
            <a:r>
              <a:rPr dirty="0" baseline="5050" sz="1650" spc="-52">
                <a:latin typeface="Arial"/>
                <a:cs typeface="Arial"/>
              </a:rPr>
              <a:t>real</a:t>
            </a:r>
            <a:r>
              <a:rPr dirty="0" baseline="5050" sz="1650" spc="-150">
                <a:latin typeface="Arial"/>
                <a:cs typeface="Arial"/>
              </a:rPr>
              <a:t> </a:t>
            </a:r>
            <a:r>
              <a:rPr dirty="0" baseline="5050" sz="1650" spc="-7">
                <a:latin typeface="Arial"/>
                <a:cs typeface="Arial"/>
              </a:rPr>
              <a:t>root.</a:t>
            </a:r>
            <a:endParaRPr baseline="5050" sz="1650">
              <a:latin typeface="Arial"/>
              <a:cs typeface="Arial"/>
            </a:endParaRPr>
          </a:p>
          <a:p>
            <a:pPr marL="67945">
              <a:lnSpc>
                <a:spcPts val="1265"/>
              </a:lnSpc>
              <a:spcBef>
                <a:spcPts val="1570"/>
              </a:spcBef>
            </a:pPr>
            <a:r>
              <a:rPr dirty="0" sz="1100" spc="-60">
                <a:latin typeface="Arial"/>
                <a:cs typeface="Arial"/>
              </a:rPr>
              <a:t>We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now</a:t>
            </a:r>
            <a:r>
              <a:rPr dirty="0" sz="1100" spc="-55">
                <a:latin typeface="Arial"/>
                <a:cs typeface="Arial"/>
              </a:rPr>
              <a:t> need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50">
                <a:latin typeface="Arial"/>
                <a:cs typeface="Arial"/>
              </a:rPr>
              <a:t> show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fact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only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real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root.</a:t>
            </a:r>
            <a:r>
              <a:rPr dirty="0" sz="1100" spc="200">
                <a:latin typeface="Arial"/>
                <a:cs typeface="Arial"/>
              </a:rPr>
              <a:t> </a:t>
            </a:r>
            <a:r>
              <a:rPr dirty="0" sz="1100" spc="-90">
                <a:latin typeface="Arial"/>
                <a:cs typeface="Arial"/>
              </a:rPr>
              <a:t>To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do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we’ll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75">
                <a:latin typeface="Arial"/>
                <a:cs typeface="Arial"/>
              </a:rPr>
              <a:t>use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argument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endParaRPr sz="1100">
              <a:latin typeface="Arial"/>
              <a:cs typeface="Arial"/>
            </a:endParaRPr>
          </a:p>
          <a:p>
            <a:pPr marL="67945" marR="87630" indent="-635">
              <a:lnSpc>
                <a:spcPts val="1660"/>
              </a:lnSpc>
              <a:spcBef>
                <a:spcPts val="220"/>
              </a:spcBef>
            </a:pPr>
            <a:r>
              <a:rPr dirty="0" baseline="5050" sz="1650" spc="-67">
                <a:latin typeface="Arial"/>
                <a:cs typeface="Arial"/>
              </a:rPr>
              <a:t>called </a:t>
            </a:r>
            <a:r>
              <a:rPr dirty="0" baseline="5050" sz="1650" spc="-37">
                <a:latin typeface="Arial"/>
                <a:cs typeface="Arial"/>
              </a:rPr>
              <a:t>contradiction </a:t>
            </a:r>
            <a:r>
              <a:rPr dirty="0" baseline="5050" sz="1650" spc="-22">
                <a:latin typeface="Arial"/>
                <a:cs typeface="Arial"/>
              </a:rPr>
              <a:t>proof. </a:t>
            </a:r>
            <a:r>
              <a:rPr dirty="0" baseline="5050" sz="1650" spc="-44">
                <a:latin typeface="Arial"/>
                <a:cs typeface="Arial"/>
              </a:rPr>
              <a:t>What </a:t>
            </a:r>
            <a:r>
              <a:rPr dirty="0" baseline="5050" sz="1650" spc="-7">
                <a:latin typeface="Arial"/>
                <a:cs typeface="Arial"/>
              </a:rPr>
              <a:t>we’ll </a:t>
            </a:r>
            <a:r>
              <a:rPr dirty="0" baseline="5050" sz="1650" spc="-67">
                <a:latin typeface="Arial"/>
                <a:cs typeface="Arial"/>
              </a:rPr>
              <a:t>do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0">
                <a:latin typeface="Arial"/>
                <a:cs typeface="Arial"/>
              </a:rPr>
              <a:t>assume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52">
                <a:latin typeface="Arial"/>
                <a:cs typeface="Arial"/>
              </a:rPr>
              <a:t>real </a:t>
            </a:r>
            <a:r>
              <a:rPr dirty="0" baseline="5050" sz="1650" spc="-37">
                <a:latin typeface="Arial"/>
                <a:cs typeface="Arial"/>
              </a:rPr>
              <a:t>roots. </a:t>
            </a:r>
            <a:r>
              <a:rPr dirty="0" baseline="5050" sz="1650" spc="-112">
                <a:latin typeface="Arial"/>
                <a:cs typeface="Arial"/>
              </a:rPr>
              <a:t>This  </a:t>
            </a:r>
            <a:r>
              <a:rPr dirty="0" sz="1100" spc="-70">
                <a:latin typeface="Arial"/>
                <a:cs typeface="Arial"/>
              </a:rPr>
              <a:t>means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70">
                <a:latin typeface="Arial"/>
                <a:cs typeface="Arial"/>
              </a:rPr>
              <a:t>can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find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real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numbers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a</a:t>
            </a:r>
            <a:r>
              <a:rPr dirty="0" sz="1100" spc="-95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50" i="1">
                <a:latin typeface="Trebuchet MS"/>
                <a:cs typeface="Trebuchet MS"/>
              </a:rPr>
              <a:t>b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Arial"/>
                <a:cs typeface="Arial"/>
              </a:rPr>
              <a:t>(there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might</a:t>
            </a:r>
            <a:r>
              <a:rPr dirty="0" sz="1100" spc="-50">
                <a:latin typeface="Arial"/>
                <a:cs typeface="Arial"/>
              </a:rPr>
              <a:t> be </a:t>
            </a:r>
            <a:r>
              <a:rPr dirty="0" sz="1100" spc="-35">
                <a:latin typeface="Arial"/>
                <a:cs typeface="Arial"/>
              </a:rPr>
              <a:t>more,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but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all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need </a:t>
            </a:r>
            <a:r>
              <a:rPr dirty="0" sz="1100" spc="5">
                <a:latin typeface="Arial"/>
                <a:cs typeface="Arial"/>
              </a:rPr>
              <a:t>for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particular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447" y="917447"/>
            <a:ext cx="5937885" cy="26581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5050" sz="1650" spc="-52">
                <a:latin typeface="Arial"/>
                <a:cs typeface="Arial"/>
              </a:rPr>
              <a:t>argument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7">
                <a:latin typeface="Arial"/>
                <a:cs typeface="Arial"/>
              </a:rPr>
              <a:t>two) </a:t>
            </a:r>
            <a:r>
              <a:rPr dirty="0" baseline="5050" sz="1650" spc="-104">
                <a:latin typeface="Arial"/>
                <a:cs typeface="Arial"/>
              </a:rPr>
              <a:t>such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30">
                <a:latin typeface="Symbol"/>
                <a:cs typeface="Symbol"/>
              </a:rPr>
              <a:t></a:t>
            </a:r>
            <a:r>
              <a:rPr dirty="0" baseline="4629" sz="1800" spc="-44" i="1">
                <a:latin typeface="Times New Roman"/>
                <a:cs typeface="Times New Roman"/>
              </a:rPr>
              <a:t>a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 i="1">
                <a:latin typeface="Times New Roman"/>
                <a:cs typeface="Times New Roman"/>
              </a:rPr>
              <a:t>b</a:t>
            </a:r>
            <a:r>
              <a:rPr dirty="0" sz="1600" spc="-50">
                <a:latin typeface="Symbol"/>
                <a:cs typeface="Symbol"/>
              </a:rPr>
              <a:t>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0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60">
                <a:latin typeface="Arial"/>
                <a:cs typeface="Arial"/>
              </a:rPr>
              <a:t>But </a:t>
            </a:r>
            <a:r>
              <a:rPr dirty="0" baseline="5050" sz="1650" spc="22">
                <a:latin typeface="Arial"/>
                <a:cs typeface="Arial"/>
              </a:rPr>
              <a:t>if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67">
                <a:latin typeface="Arial"/>
                <a:cs typeface="Arial"/>
              </a:rPr>
              <a:t>do </a:t>
            </a:r>
            <a:r>
              <a:rPr dirty="0" baseline="5050" sz="1650" spc="-37">
                <a:latin typeface="Arial"/>
                <a:cs typeface="Arial"/>
              </a:rPr>
              <a:t>this </a:t>
            </a:r>
            <a:r>
              <a:rPr dirty="0" baseline="5050" sz="1650" spc="-30">
                <a:latin typeface="Arial"/>
                <a:cs typeface="Arial"/>
              </a:rPr>
              <a:t>then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44">
                <a:latin typeface="Arial"/>
                <a:cs typeface="Arial"/>
              </a:rPr>
              <a:t>know </a:t>
            </a:r>
            <a:r>
              <a:rPr dirty="0" baseline="5050" sz="1650" spc="-15">
                <a:latin typeface="Arial"/>
                <a:cs typeface="Arial"/>
              </a:rPr>
              <a:t>from </a:t>
            </a:r>
            <a:r>
              <a:rPr dirty="0" baseline="5050" sz="1650" spc="-82">
                <a:latin typeface="Arial"/>
                <a:cs typeface="Arial"/>
              </a:rPr>
              <a:t>Rolle’s</a:t>
            </a:r>
            <a:r>
              <a:rPr dirty="0" baseline="5050" sz="1650" spc="-284">
                <a:latin typeface="Arial"/>
                <a:cs typeface="Arial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Theorem</a:t>
            </a:r>
            <a:endParaRPr baseline="5050" sz="165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105"/>
              </a:spcBef>
            </a:pP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30">
                <a:latin typeface="Arial"/>
                <a:cs typeface="Arial"/>
              </a:rPr>
              <a:t>there </a:t>
            </a:r>
            <a:r>
              <a:rPr dirty="0" baseline="5050" sz="1650" spc="-44">
                <a:latin typeface="Arial"/>
                <a:cs typeface="Arial"/>
              </a:rPr>
              <a:t>must </a:t>
            </a:r>
            <a:r>
              <a:rPr dirty="0" baseline="5050" sz="1650" spc="-30">
                <a:latin typeface="Arial"/>
                <a:cs typeface="Arial"/>
              </a:rPr>
              <a:t>then </a:t>
            </a:r>
            <a:r>
              <a:rPr dirty="0" baseline="5050" sz="1650" spc="-75">
                <a:latin typeface="Arial"/>
                <a:cs typeface="Arial"/>
              </a:rPr>
              <a:t>be </a:t>
            </a:r>
            <a:r>
              <a:rPr dirty="0" baseline="5050" sz="1650" spc="-37">
                <a:latin typeface="Arial"/>
                <a:cs typeface="Arial"/>
              </a:rPr>
              <a:t>another </a:t>
            </a:r>
            <a:r>
              <a:rPr dirty="0" baseline="5050" sz="1650" spc="-52">
                <a:latin typeface="Arial"/>
                <a:cs typeface="Arial"/>
              </a:rPr>
              <a:t>number </a:t>
            </a:r>
            <a:r>
              <a:rPr dirty="0" baseline="5050" sz="1650" spc="-75" i="1">
                <a:latin typeface="Trebuchet MS"/>
                <a:cs typeface="Trebuchet MS"/>
              </a:rPr>
              <a:t>c </a:t>
            </a:r>
            <a:r>
              <a:rPr dirty="0" baseline="5050" sz="1650" spc="-104">
                <a:latin typeface="Arial"/>
                <a:cs typeface="Arial"/>
              </a:rPr>
              <a:t>such </a:t>
            </a:r>
            <a:r>
              <a:rPr dirty="0" baseline="5050" sz="1650">
                <a:latin typeface="Arial"/>
                <a:cs typeface="Arial"/>
              </a:rPr>
              <a:t>that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0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67945">
              <a:lnSpc>
                <a:spcPts val="1260"/>
              </a:lnSpc>
              <a:spcBef>
                <a:spcPts val="1585"/>
              </a:spcBef>
            </a:pPr>
            <a:r>
              <a:rPr dirty="0" sz="1100" spc="-75">
                <a:latin typeface="Arial"/>
                <a:cs typeface="Arial"/>
              </a:rPr>
              <a:t>This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0">
                <a:latin typeface="Arial"/>
                <a:cs typeface="Arial"/>
              </a:rPr>
              <a:t>problem </a:t>
            </a:r>
            <a:r>
              <a:rPr dirty="0" sz="1100" spc="-35">
                <a:latin typeface="Arial"/>
                <a:cs typeface="Arial"/>
              </a:rPr>
              <a:t>however.  </a:t>
            </a:r>
            <a:r>
              <a:rPr dirty="0" sz="1100" spc="-80">
                <a:latin typeface="Arial"/>
                <a:cs typeface="Arial"/>
              </a:rPr>
              <a:t>The </a:t>
            </a:r>
            <a:r>
              <a:rPr dirty="0" sz="1100" spc="-30">
                <a:latin typeface="Arial"/>
                <a:cs typeface="Arial"/>
              </a:rPr>
              <a:t>derivative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20">
                <a:latin typeface="Arial"/>
                <a:cs typeface="Arial"/>
              </a:rPr>
              <a:t>function</a:t>
            </a:r>
            <a:r>
              <a:rPr dirty="0" sz="1100" spc="-18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is,</a:t>
            </a:r>
            <a:endParaRPr sz="1100">
              <a:latin typeface="Arial"/>
              <a:cs typeface="Arial"/>
            </a:endParaRPr>
          </a:p>
          <a:p>
            <a:pPr algn="ctr" marR="274955">
              <a:lnSpc>
                <a:spcPts val="1860"/>
              </a:lnSpc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-75" i="1">
                <a:latin typeface="Times New Roman"/>
                <a:cs typeface="Times New Roman"/>
              </a:rPr>
              <a:t>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60">
                <a:latin typeface="Times New Roman"/>
                <a:cs typeface="Times New Roman"/>
              </a:rPr>
              <a:t> </a:t>
            </a:r>
            <a:r>
              <a:rPr dirty="0" baseline="4629" sz="1800" spc="44">
                <a:latin typeface="Times New Roman"/>
                <a:cs typeface="Times New Roman"/>
              </a:rPr>
              <a:t>20</a:t>
            </a:r>
            <a:r>
              <a:rPr dirty="0" baseline="4629" sz="1800" spc="44" i="1">
                <a:latin typeface="Times New Roman"/>
                <a:cs typeface="Times New Roman"/>
              </a:rPr>
              <a:t>x</a:t>
            </a:r>
            <a:r>
              <a:rPr dirty="0" baseline="51587" sz="1050" spc="44">
                <a:latin typeface="Times New Roman"/>
                <a:cs typeface="Times New Roman"/>
              </a:rPr>
              <a:t>4</a:t>
            </a:r>
            <a:r>
              <a:rPr dirty="0" baseline="51587" sz="1050" spc="7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87">
                <a:latin typeface="Times New Roman"/>
                <a:cs typeface="Times New Roman"/>
              </a:rPr>
              <a:t> </a:t>
            </a:r>
            <a:r>
              <a:rPr dirty="0" baseline="4629" sz="1800" spc="37">
                <a:latin typeface="Times New Roman"/>
                <a:cs typeface="Times New Roman"/>
              </a:rPr>
              <a:t>3</a:t>
            </a:r>
            <a:r>
              <a:rPr dirty="0" baseline="4629" sz="1800" spc="37" i="1">
                <a:latin typeface="Times New Roman"/>
                <a:cs typeface="Times New Roman"/>
              </a:rPr>
              <a:t>x</a:t>
            </a:r>
            <a:r>
              <a:rPr dirty="0" baseline="51587" sz="1050" spc="37">
                <a:latin typeface="Times New Roman"/>
                <a:cs typeface="Times New Roman"/>
              </a:rPr>
              <a:t>2</a:t>
            </a:r>
            <a:r>
              <a:rPr dirty="0" baseline="51587" sz="10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6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7</a:t>
            </a:r>
            <a:endParaRPr baseline="4629" sz="1800">
              <a:latin typeface="Times New Roman"/>
              <a:cs typeface="Times New Roman"/>
            </a:endParaRPr>
          </a:p>
          <a:p>
            <a:pPr marL="67945" marR="92710">
              <a:lnSpc>
                <a:spcPct val="98700"/>
              </a:lnSpc>
              <a:spcBef>
                <a:spcPts val="254"/>
              </a:spcBef>
            </a:pPr>
            <a:r>
              <a:rPr dirty="0" sz="1100" spc="-85">
                <a:latin typeface="Arial"/>
                <a:cs typeface="Arial"/>
              </a:rPr>
              <a:t>Because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exponents </a:t>
            </a:r>
            <a:r>
              <a:rPr dirty="0" sz="1100" spc="-3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first </a:t>
            </a:r>
            <a:r>
              <a:rPr dirty="0" sz="1100" spc="5">
                <a:latin typeface="Arial"/>
                <a:cs typeface="Arial"/>
              </a:rPr>
              <a:t>two </a:t>
            </a:r>
            <a:r>
              <a:rPr dirty="0" sz="1100" spc="-30">
                <a:latin typeface="Arial"/>
                <a:cs typeface="Arial"/>
              </a:rPr>
              <a:t>terms </a:t>
            </a:r>
            <a:r>
              <a:rPr dirty="0" sz="1100" spc="-50">
                <a:latin typeface="Arial"/>
                <a:cs typeface="Arial"/>
              </a:rPr>
              <a:t>are </a:t>
            </a:r>
            <a:r>
              <a:rPr dirty="0" sz="1100" spc="-60">
                <a:latin typeface="Arial"/>
                <a:cs typeface="Arial"/>
              </a:rPr>
              <a:t>even </a:t>
            </a:r>
            <a:r>
              <a:rPr dirty="0" sz="1100" spc="-35">
                <a:latin typeface="Arial"/>
                <a:cs typeface="Arial"/>
              </a:rPr>
              <a:t>we know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first </a:t>
            </a:r>
            <a:r>
              <a:rPr dirty="0" sz="1100">
                <a:latin typeface="Arial"/>
                <a:cs typeface="Arial"/>
              </a:rPr>
              <a:t>two </a:t>
            </a:r>
            <a:r>
              <a:rPr dirty="0" sz="1100" spc="-35">
                <a:latin typeface="Arial"/>
                <a:cs typeface="Arial"/>
              </a:rPr>
              <a:t>terms </a:t>
            </a:r>
            <a:r>
              <a:rPr dirty="0" sz="1100">
                <a:latin typeface="Arial"/>
                <a:cs typeface="Arial"/>
              </a:rPr>
              <a:t>will </a:t>
            </a:r>
            <a:r>
              <a:rPr dirty="0" sz="1100" spc="-60">
                <a:latin typeface="Arial"/>
                <a:cs typeface="Arial"/>
              </a:rPr>
              <a:t>always  </a:t>
            </a:r>
            <a:r>
              <a:rPr dirty="0" sz="1100" spc="-50">
                <a:latin typeface="Arial"/>
                <a:cs typeface="Arial"/>
              </a:rPr>
              <a:t>be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greater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than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or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equal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zero</a:t>
            </a:r>
            <a:r>
              <a:rPr dirty="0" sz="1100" spc="-55">
                <a:latin typeface="Arial"/>
                <a:cs typeface="Arial"/>
              </a:rPr>
              <a:t> and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are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then</a:t>
            </a:r>
            <a:r>
              <a:rPr dirty="0" sz="1100" spc="-55">
                <a:latin typeface="Arial"/>
                <a:cs typeface="Arial"/>
              </a:rPr>
              <a:t> going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add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positive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number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onto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75">
                <a:latin typeface="Arial"/>
                <a:cs typeface="Arial"/>
              </a:rPr>
              <a:t>so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  </a:t>
            </a:r>
            <a:r>
              <a:rPr dirty="0" sz="1100" spc="-70">
                <a:latin typeface="Arial"/>
                <a:cs typeface="Arial"/>
              </a:rPr>
              <a:t>can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see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smallest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derivative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will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ever</a:t>
            </a:r>
            <a:r>
              <a:rPr dirty="0" sz="1100" spc="-50">
                <a:latin typeface="Arial"/>
                <a:cs typeface="Arial"/>
              </a:rPr>
              <a:t> be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7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contradicts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statement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above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  </a:t>
            </a:r>
            <a:r>
              <a:rPr dirty="0" baseline="5050" sz="1650" spc="-142">
                <a:latin typeface="Arial"/>
                <a:cs typeface="Arial"/>
              </a:rPr>
              <a:t>says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165">
                <a:latin typeface="Arial"/>
                <a:cs typeface="Arial"/>
              </a:rPr>
              <a:t>MUST </a:t>
            </a:r>
            <a:r>
              <a:rPr dirty="0" baseline="5050" sz="1650" spc="-89">
                <a:latin typeface="Arial"/>
                <a:cs typeface="Arial"/>
              </a:rPr>
              <a:t>have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60">
                <a:latin typeface="Arial"/>
                <a:cs typeface="Arial"/>
              </a:rPr>
              <a:t>number </a:t>
            </a:r>
            <a:r>
              <a:rPr dirty="0" baseline="5050" sz="1650" spc="-75" i="1">
                <a:latin typeface="Trebuchet MS"/>
                <a:cs typeface="Trebuchet MS"/>
              </a:rPr>
              <a:t>c </a:t>
            </a:r>
            <a:r>
              <a:rPr dirty="0" baseline="5050" sz="1650" spc="-104">
                <a:latin typeface="Arial"/>
                <a:cs typeface="Arial"/>
              </a:rPr>
              <a:t>such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0</a:t>
            </a:r>
            <a:r>
              <a:rPr dirty="0" baseline="4629" sz="1800" spc="-307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67945" marR="66675" indent="-635">
              <a:lnSpc>
                <a:spcPct val="107200"/>
              </a:lnSpc>
              <a:spcBef>
                <a:spcPts val="1310"/>
              </a:spcBef>
            </a:pPr>
            <a:r>
              <a:rPr dirty="0" baseline="5050" sz="1650" spc="-89">
                <a:latin typeface="Arial"/>
                <a:cs typeface="Arial"/>
              </a:rPr>
              <a:t>We </a:t>
            </a:r>
            <a:r>
              <a:rPr dirty="0" baseline="5050" sz="1650" spc="-82">
                <a:latin typeface="Arial"/>
                <a:cs typeface="Arial"/>
              </a:rPr>
              <a:t>reached </a:t>
            </a:r>
            <a:r>
              <a:rPr dirty="0" baseline="5050" sz="1650" spc="-75">
                <a:latin typeface="Arial"/>
                <a:cs typeface="Arial"/>
              </a:rPr>
              <a:t>these </a:t>
            </a:r>
            <a:r>
              <a:rPr dirty="0" baseline="5050" sz="1650" spc="-37">
                <a:latin typeface="Arial"/>
                <a:cs typeface="Arial"/>
              </a:rPr>
              <a:t>contradictory </a:t>
            </a:r>
            <a:r>
              <a:rPr dirty="0" baseline="5050" sz="1650" spc="-60">
                <a:latin typeface="Arial"/>
                <a:cs typeface="Arial"/>
              </a:rPr>
              <a:t>statements </a:t>
            </a:r>
            <a:r>
              <a:rPr dirty="0" baseline="5050" sz="1650" spc="-75">
                <a:latin typeface="Arial"/>
                <a:cs typeface="Arial"/>
              </a:rPr>
              <a:t>by </a:t>
            </a:r>
            <a:r>
              <a:rPr dirty="0" baseline="5050" sz="1650" spc="-104">
                <a:latin typeface="Arial"/>
                <a:cs typeface="Arial"/>
              </a:rPr>
              <a:t>assuming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</a:t>
            </a:r>
            <a:r>
              <a:rPr dirty="0" baseline="5050" sz="1650">
                <a:latin typeface="Arial"/>
                <a:cs typeface="Arial"/>
              </a:rPr>
              <a:t>two </a:t>
            </a:r>
            <a:r>
              <a:rPr dirty="0" baseline="5050" sz="1650" spc="-37">
                <a:latin typeface="Arial"/>
                <a:cs typeface="Arial"/>
              </a:rPr>
              <a:t>roots. </a:t>
            </a:r>
            <a:r>
              <a:rPr dirty="0" baseline="5050" sz="1650" spc="-127">
                <a:latin typeface="Arial"/>
                <a:cs typeface="Arial"/>
              </a:rPr>
              <a:t>Since </a:t>
            </a:r>
            <a:r>
              <a:rPr dirty="0" baseline="5050" sz="1650" spc="-37">
                <a:latin typeface="Arial"/>
                <a:cs typeface="Arial"/>
              </a:rPr>
              <a:t>this  </a:t>
            </a:r>
            <a:r>
              <a:rPr dirty="0" sz="1100" spc="-45">
                <a:latin typeface="Arial"/>
                <a:cs typeface="Arial"/>
              </a:rPr>
              <a:t>assumption </a:t>
            </a:r>
            <a:r>
              <a:rPr dirty="0" sz="1100" spc="-65">
                <a:latin typeface="Arial"/>
                <a:cs typeface="Arial"/>
              </a:rPr>
              <a:t>leads </a:t>
            </a:r>
            <a:r>
              <a:rPr dirty="0" sz="1100" spc="15">
                <a:latin typeface="Arial"/>
                <a:cs typeface="Arial"/>
              </a:rPr>
              <a:t>to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25">
                <a:latin typeface="Arial"/>
                <a:cs typeface="Arial"/>
              </a:rPr>
              <a:t>contradiction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assumption </a:t>
            </a:r>
            <a:r>
              <a:rPr dirty="0" sz="1100" spc="-30">
                <a:latin typeface="Arial"/>
                <a:cs typeface="Arial"/>
              </a:rPr>
              <a:t>must </a:t>
            </a:r>
            <a:r>
              <a:rPr dirty="0" sz="1100" spc="-60">
                <a:latin typeface="Arial"/>
                <a:cs typeface="Arial"/>
              </a:rPr>
              <a:t>be </a:t>
            </a:r>
            <a:r>
              <a:rPr dirty="0" sz="1100" spc="-50">
                <a:latin typeface="Arial"/>
                <a:cs typeface="Arial"/>
              </a:rPr>
              <a:t>false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85">
                <a:latin typeface="Arial"/>
                <a:cs typeface="Arial"/>
              </a:rPr>
              <a:t>so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 spc="-75">
                <a:latin typeface="Arial"/>
                <a:cs typeface="Arial"/>
              </a:rPr>
              <a:t>can </a:t>
            </a:r>
            <a:r>
              <a:rPr dirty="0" sz="1100" spc="-30">
                <a:latin typeface="Arial"/>
                <a:cs typeface="Arial"/>
              </a:rPr>
              <a:t>only </a:t>
            </a:r>
            <a:r>
              <a:rPr dirty="0" sz="1100" spc="-65">
                <a:latin typeface="Arial"/>
                <a:cs typeface="Arial"/>
              </a:rPr>
              <a:t>have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55">
                <a:latin typeface="Arial"/>
                <a:cs typeface="Arial"/>
              </a:rPr>
              <a:t>single  </a:t>
            </a:r>
            <a:r>
              <a:rPr dirty="0" sz="1100" spc="-35">
                <a:latin typeface="Arial"/>
                <a:cs typeface="Arial"/>
              </a:rPr>
              <a:t>real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root.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0496" y="4607052"/>
            <a:ext cx="5931535" cy="1960245"/>
          </a:xfrm>
          <a:custGeom>
            <a:avLst/>
            <a:gdLst/>
            <a:ahLst/>
            <a:cxnLst/>
            <a:rect l="l" t="t" r="r" b="b"/>
            <a:pathLst>
              <a:path w="5931534" h="1960245">
                <a:moveTo>
                  <a:pt x="0" y="1959864"/>
                </a:moveTo>
                <a:lnTo>
                  <a:pt x="5931408" y="1959864"/>
                </a:lnTo>
                <a:lnTo>
                  <a:pt x="5931408" y="0"/>
                </a:lnTo>
                <a:lnTo>
                  <a:pt x="0" y="0"/>
                </a:lnTo>
                <a:lnTo>
                  <a:pt x="0" y="1959864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86027" y="4607052"/>
            <a:ext cx="5800725" cy="257810"/>
          </a:xfrm>
          <a:custGeom>
            <a:avLst/>
            <a:gdLst/>
            <a:ahLst/>
            <a:cxnLst/>
            <a:rect l="l" t="t" r="r" b="b"/>
            <a:pathLst>
              <a:path w="5800725" h="257810">
                <a:moveTo>
                  <a:pt x="0" y="257556"/>
                </a:moveTo>
                <a:lnTo>
                  <a:pt x="5800331" y="257556"/>
                </a:lnTo>
                <a:lnTo>
                  <a:pt x="5800331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86027" y="4864608"/>
            <a:ext cx="5800725" cy="257810"/>
          </a:xfrm>
          <a:custGeom>
            <a:avLst/>
            <a:gdLst/>
            <a:ahLst/>
            <a:cxnLst/>
            <a:rect l="l" t="t" r="r" b="b"/>
            <a:pathLst>
              <a:path w="5800725" h="257810">
                <a:moveTo>
                  <a:pt x="0" y="257556"/>
                </a:moveTo>
                <a:lnTo>
                  <a:pt x="5800344" y="257556"/>
                </a:lnTo>
                <a:lnTo>
                  <a:pt x="5800344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6027" y="5122164"/>
            <a:ext cx="5800725" cy="257810"/>
          </a:xfrm>
          <a:custGeom>
            <a:avLst/>
            <a:gdLst/>
            <a:ahLst/>
            <a:cxnLst/>
            <a:rect l="l" t="t" r="r" b="b"/>
            <a:pathLst>
              <a:path w="5800725" h="257810">
                <a:moveTo>
                  <a:pt x="0" y="257555"/>
                </a:moveTo>
                <a:lnTo>
                  <a:pt x="5800344" y="257555"/>
                </a:lnTo>
                <a:lnTo>
                  <a:pt x="5800344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86027" y="5379720"/>
            <a:ext cx="5800725" cy="170815"/>
          </a:xfrm>
          <a:custGeom>
            <a:avLst/>
            <a:gdLst/>
            <a:ahLst/>
            <a:cxnLst/>
            <a:rect l="l" t="t" r="r" b="b"/>
            <a:pathLst>
              <a:path w="5800725" h="170814">
                <a:moveTo>
                  <a:pt x="0" y="170687"/>
                </a:moveTo>
                <a:lnTo>
                  <a:pt x="5800344" y="170687"/>
                </a:lnTo>
                <a:lnTo>
                  <a:pt x="5800344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86027" y="5550408"/>
            <a:ext cx="5800725" cy="170815"/>
          </a:xfrm>
          <a:custGeom>
            <a:avLst/>
            <a:gdLst/>
            <a:ahLst/>
            <a:cxnLst/>
            <a:rect l="l" t="t" r="r" b="b"/>
            <a:pathLst>
              <a:path w="5800725" h="170814">
                <a:moveTo>
                  <a:pt x="0" y="170687"/>
                </a:moveTo>
                <a:lnTo>
                  <a:pt x="5800344" y="170687"/>
                </a:lnTo>
                <a:lnTo>
                  <a:pt x="5800344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86027" y="5721096"/>
            <a:ext cx="5800725" cy="419100"/>
          </a:xfrm>
          <a:custGeom>
            <a:avLst/>
            <a:gdLst/>
            <a:ahLst/>
            <a:cxnLst/>
            <a:rect l="l" t="t" r="r" b="b"/>
            <a:pathLst>
              <a:path w="5800725" h="419100">
                <a:moveTo>
                  <a:pt x="0" y="419100"/>
                </a:moveTo>
                <a:lnTo>
                  <a:pt x="5800344" y="419100"/>
                </a:lnTo>
                <a:lnTo>
                  <a:pt x="5800344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3727262"/>
            <a:ext cx="5964555" cy="221615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1100" spc="-8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reason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covering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Rolle’s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Theorem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30">
                <a:latin typeface="Arial"/>
                <a:cs typeface="Arial"/>
              </a:rPr>
              <a:t>it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needed </a:t>
            </a:r>
            <a:r>
              <a:rPr dirty="0" sz="1100" spc="-15">
                <a:latin typeface="Arial"/>
                <a:cs typeface="Arial"/>
              </a:rPr>
              <a:t>in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proof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Value</a:t>
            </a:r>
            <a:r>
              <a:rPr dirty="0" sz="1100" spc="-50">
                <a:latin typeface="Arial"/>
                <a:cs typeface="Arial"/>
              </a:rPr>
              <a:t> Theorem.</a:t>
            </a:r>
            <a:r>
              <a:rPr dirty="0" sz="1100" spc="200">
                <a:latin typeface="Arial"/>
                <a:cs typeface="Arial"/>
              </a:rPr>
              <a:t> </a:t>
            </a:r>
            <a:r>
              <a:rPr dirty="0" sz="1100" spc="-90">
                <a:latin typeface="Arial"/>
                <a:cs typeface="Arial"/>
              </a:rPr>
              <a:t>To  </a:t>
            </a:r>
            <a:r>
              <a:rPr dirty="0" sz="1100" spc="-85">
                <a:latin typeface="Arial"/>
                <a:cs typeface="Arial"/>
              </a:rPr>
              <a:t>see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proof </a:t>
            </a:r>
            <a:r>
              <a:rPr dirty="0" sz="1100" spc="-85">
                <a:latin typeface="Arial"/>
                <a:cs typeface="Arial"/>
              </a:rPr>
              <a:t>see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5">
                <a:solidFill>
                  <a:srgbClr val="0062FF"/>
                </a:solidFill>
                <a:latin typeface="Arial"/>
                <a:cs typeface="Arial"/>
              </a:rPr>
              <a:t>Proofs </a:t>
            </a:r>
            <a:r>
              <a:rPr dirty="0" sz="1100" spc="-60">
                <a:solidFill>
                  <a:srgbClr val="0062FF"/>
                </a:solidFill>
                <a:latin typeface="Arial"/>
                <a:cs typeface="Arial"/>
              </a:rPr>
              <a:t>From </a:t>
            </a:r>
            <a:r>
              <a:rPr dirty="0" sz="1100" spc="-40">
                <a:solidFill>
                  <a:srgbClr val="0062FF"/>
                </a:solidFill>
                <a:latin typeface="Arial"/>
                <a:cs typeface="Arial"/>
              </a:rPr>
              <a:t>Derivative Applications </a:t>
            </a:r>
            <a:r>
              <a:rPr dirty="0" sz="1100" spc="-40">
                <a:latin typeface="Arial"/>
                <a:cs typeface="Arial"/>
              </a:rPr>
              <a:t>section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70">
                <a:latin typeface="Arial"/>
                <a:cs typeface="Arial"/>
              </a:rPr>
              <a:t>Extras </a:t>
            </a:r>
            <a:r>
              <a:rPr dirty="0" sz="1100" spc="-35">
                <a:latin typeface="Arial"/>
                <a:cs typeface="Arial"/>
              </a:rPr>
              <a:t>chapter. </a:t>
            </a:r>
            <a:r>
              <a:rPr dirty="0" sz="1100" spc="-60">
                <a:latin typeface="Arial"/>
                <a:cs typeface="Arial"/>
              </a:rPr>
              <a:t>Here is </a:t>
            </a:r>
            <a:r>
              <a:rPr dirty="0" sz="1100" spc="-15">
                <a:latin typeface="Arial"/>
                <a:cs typeface="Arial"/>
              </a:rPr>
              <a:t>the  </a:t>
            </a:r>
            <a:r>
              <a:rPr dirty="0" sz="1100" spc="-25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0"/>
              </a:lnSpc>
            </a:pPr>
            <a:r>
              <a:rPr dirty="0" sz="1100" spc="-15" b="1">
                <a:latin typeface="Trebuchet MS"/>
                <a:cs typeface="Trebuchet MS"/>
              </a:rPr>
              <a:t>Mean </a:t>
            </a:r>
            <a:r>
              <a:rPr dirty="0" sz="1100" spc="-60" b="1">
                <a:latin typeface="Trebuchet MS"/>
                <a:cs typeface="Trebuchet MS"/>
              </a:rPr>
              <a:t>Value</a:t>
            </a:r>
            <a:r>
              <a:rPr dirty="0" sz="1100" spc="-160" b="1">
                <a:latin typeface="Trebuchet MS"/>
                <a:cs typeface="Trebuchet MS"/>
              </a:rPr>
              <a:t> </a:t>
            </a:r>
            <a:r>
              <a:rPr dirty="0" sz="1100" spc="-75" b="1">
                <a:latin typeface="Trebuchet MS"/>
                <a:cs typeface="Trebuchet MS"/>
              </a:rPr>
              <a:t>Theorem</a:t>
            </a:r>
            <a:endParaRPr sz="1100">
              <a:latin typeface="Trebuchet MS"/>
              <a:cs typeface="Trebuchet MS"/>
            </a:endParaRPr>
          </a:p>
          <a:p>
            <a:pPr marL="83820">
              <a:lnSpc>
                <a:spcPts val="1889"/>
              </a:lnSpc>
            </a:pPr>
            <a:r>
              <a:rPr dirty="0" baseline="5050" sz="1650" spc="-120">
                <a:latin typeface="Arial"/>
                <a:cs typeface="Arial"/>
              </a:rPr>
              <a:t>Suppose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30">
                <a:latin typeface="Arial"/>
                <a:cs typeface="Arial"/>
              </a:rPr>
              <a:t>function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75">
                <a:latin typeface="Arial"/>
                <a:cs typeface="Arial"/>
              </a:rPr>
              <a:t>satisfies </a:t>
            </a:r>
            <a:r>
              <a:rPr dirty="0" baseline="5050" sz="1650" spc="-22">
                <a:latin typeface="Arial"/>
                <a:cs typeface="Arial"/>
              </a:rPr>
              <a:t>both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5050" sz="1650" spc="-22">
                <a:latin typeface="Arial"/>
                <a:cs typeface="Arial"/>
              </a:rPr>
              <a:t>the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following.</a:t>
            </a:r>
            <a:endParaRPr baseline="5050" sz="1650">
              <a:latin typeface="Arial"/>
              <a:cs typeface="Arial"/>
            </a:endParaRPr>
          </a:p>
          <a:p>
            <a:pPr marL="594360" indent="-281940">
              <a:lnSpc>
                <a:spcPct val="100000"/>
              </a:lnSpc>
              <a:spcBef>
                <a:spcPts val="65"/>
              </a:spcBef>
              <a:buSzPct val="91666"/>
              <a:buFont typeface="Trebuchet MS"/>
              <a:buAutoNum type="arabicPeriod"/>
              <a:tabLst>
                <a:tab pos="594360" algn="l"/>
                <a:tab pos="594995" algn="l"/>
              </a:tabLst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50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continuous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closed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15">
                <a:latin typeface="Arial"/>
                <a:cs typeface="Arial"/>
              </a:rPr>
              <a:t> </a:t>
            </a:r>
            <a:r>
              <a:rPr dirty="0" sz="1650" spc="-35">
                <a:latin typeface="Symbol"/>
                <a:cs typeface="Symbol"/>
              </a:rPr>
              <a:t></a:t>
            </a:r>
            <a:r>
              <a:rPr dirty="0" baseline="4629" sz="1800" spc="-52" i="1">
                <a:latin typeface="Times New Roman"/>
                <a:cs typeface="Times New Roman"/>
              </a:rPr>
              <a:t>a</a:t>
            </a:r>
            <a:r>
              <a:rPr dirty="0" baseline="4629" sz="1800" spc="-52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97" i="1">
                <a:latin typeface="Times New Roman"/>
                <a:cs typeface="Times New Roman"/>
              </a:rPr>
              <a:t>b</a:t>
            </a:r>
            <a:r>
              <a:rPr dirty="0" sz="1650" spc="-65">
                <a:latin typeface="Symbol"/>
                <a:cs typeface="Symbol"/>
              </a:rPr>
              <a:t></a:t>
            </a:r>
            <a:r>
              <a:rPr dirty="0" sz="1650" spc="-260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594360" indent="-281940">
              <a:lnSpc>
                <a:spcPct val="100000"/>
              </a:lnSpc>
              <a:spcBef>
                <a:spcPts val="90"/>
              </a:spcBef>
              <a:buSzPct val="91666"/>
              <a:buFont typeface="Trebuchet MS"/>
              <a:buAutoNum type="arabicPeriod"/>
              <a:tabLst>
                <a:tab pos="594360" algn="l"/>
                <a:tab pos="594995" algn="l"/>
              </a:tabLst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42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the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open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83820">
              <a:lnSpc>
                <a:spcPts val="1255"/>
              </a:lnSpc>
              <a:spcBef>
                <a:spcPts val="1580"/>
              </a:spcBef>
            </a:pPr>
            <a:r>
              <a:rPr dirty="0" sz="1100" spc="-70">
                <a:latin typeface="Arial"/>
                <a:cs typeface="Arial"/>
              </a:rPr>
              <a:t>Then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there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number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Arial"/>
                <a:cs typeface="Arial"/>
              </a:rPr>
              <a:t>such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a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&lt;</a:t>
            </a:r>
            <a:r>
              <a:rPr dirty="0" sz="1100" spc="-9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&lt;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b</a:t>
            </a:r>
            <a:r>
              <a:rPr dirty="0" sz="1100" spc="-95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  <a:p>
            <a:pPr algn="ctr" marR="288290">
              <a:lnSpc>
                <a:spcPts val="1795"/>
              </a:lnSpc>
            </a:pPr>
            <a:r>
              <a:rPr dirty="0" baseline="-34722" sz="1800" spc="-7" i="1">
                <a:latin typeface="Times New Roman"/>
                <a:cs typeface="Times New Roman"/>
              </a:rPr>
              <a:t>f </a:t>
            </a:r>
            <a:r>
              <a:rPr dirty="0" baseline="-32407" sz="1800" spc="-337">
                <a:latin typeface="Symbol"/>
                <a:cs typeface="Symbol"/>
              </a:rPr>
              <a:t></a:t>
            </a:r>
            <a:r>
              <a:rPr dirty="0" baseline="-30465" sz="2325" spc="-337">
                <a:latin typeface="Symbol"/>
                <a:cs typeface="Symbol"/>
              </a:rPr>
              <a:t></a:t>
            </a:r>
            <a:r>
              <a:rPr dirty="0" baseline="-34722" sz="1800" spc="-337" i="1">
                <a:latin typeface="Times New Roman"/>
                <a:cs typeface="Times New Roman"/>
              </a:rPr>
              <a:t>c</a:t>
            </a:r>
            <a:r>
              <a:rPr dirty="0" baseline="-30465" sz="2325" spc="-337">
                <a:latin typeface="Symbol"/>
                <a:cs typeface="Symbol"/>
              </a:rPr>
              <a:t></a:t>
            </a:r>
            <a:r>
              <a:rPr dirty="0" baseline="-30465" sz="2325" spc="-337">
                <a:latin typeface="Times New Roman"/>
                <a:cs typeface="Times New Roman"/>
              </a:rPr>
              <a:t>  </a:t>
            </a:r>
            <a:r>
              <a:rPr dirty="0" baseline="-34722" sz="1800" spc="-7">
                <a:latin typeface="Symbol"/>
                <a:cs typeface="Symbol"/>
              </a:rPr>
              <a:t></a:t>
            </a:r>
            <a:r>
              <a:rPr dirty="0" baseline="-34722" sz="1800" spc="-7"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6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dirty="0" u="sng" baseline="4629" sz="1800" spc="9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86027" y="6140196"/>
            <a:ext cx="5800725" cy="169545"/>
          </a:xfrm>
          <a:custGeom>
            <a:avLst/>
            <a:gdLst/>
            <a:ahLst/>
            <a:cxnLst/>
            <a:rect l="l" t="t" r="r" b="b"/>
            <a:pathLst>
              <a:path w="5800725" h="169545">
                <a:moveTo>
                  <a:pt x="0" y="169163"/>
                </a:moveTo>
                <a:lnTo>
                  <a:pt x="5800344" y="169163"/>
                </a:lnTo>
                <a:lnTo>
                  <a:pt x="5800344" y="0"/>
                </a:lnTo>
                <a:lnTo>
                  <a:pt x="0" y="0"/>
                </a:lnTo>
                <a:lnTo>
                  <a:pt x="0" y="169163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86027" y="6118351"/>
            <a:ext cx="1898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 spc="-12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r,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86027" y="6309359"/>
            <a:ext cx="5800725" cy="257810"/>
          </a:xfrm>
          <a:custGeom>
            <a:avLst/>
            <a:gdLst/>
            <a:ahLst/>
            <a:cxnLst/>
            <a:rect l="l" t="t" r="r" b="b"/>
            <a:pathLst>
              <a:path w="5800725" h="257809">
                <a:moveTo>
                  <a:pt x="0" y="257556"/>
                </a:moveTo>
                <a:lnTo>
                  <a:pt x="5800331" y="257556"/>
                </a:lnTo>
                <a:lnTo>
                  <a:pt x="5800331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909963" y="5942770"/>
            <a:ext cx="1683385" cy="59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6940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20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45">
                <a:latin typeface="Symbol"/>
                <a:cs typeface="Symbol"/>
              </a:rPr>
              <a:t></a:t>
            </a:r>
            <a:r>
              <a:rPr dirty="0" baseline="4629" sz="1800" spc="-67" i="1">
                <a:latin typeface="Times New Roman"/>
                <a:cs typeface="Times New Roman"/>
              </a:rPr>
              <a:t>b</a:t>
            </a:r>
            <a:r>
              <a:rPr dirty="0" sz="1600" spc="-45">
                <a:latin typeface="Symbol"/>
                <a:cs typeface="Symbol"/>
              </a:rPr>
              <a:t>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25">
                <a:latin typeface="Symbol"/>
                <a:cs typeface="Symbol"/>
              </a:rPr>
              <a:t></a:t>
            </a:r>
            <a:r>
              <a:rPr dirty="0" baseline="4629" sz="1800" spc="-37" i="1">
                <a:latin typeface="Times New Roman"/>
                <a:cs typeface="Times New Roman"/>
              </a:rPr>
              <a:t>a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225">
                <a:latin typeface="Symbol"/>
                <a:cs typeface="Symbol"/>
              </a:rPr>
              <a:t></a:t>
            </a:r>
            <a:r>
              <a:rPr dirty="0" sz="1600" spc="-150">
                <a:latin typeface="Symbol"/>
                <a:cs typeface="Symbol"/>
              </a:rPr>
              <a:t></a:t>
            </a:r>
            <a:r>
              <a:rPr dirty="0" baseline="4629" sz="1800" spc="-225" i="1">
                <a:latin typeface="Times New Roman"/>
                <a:cs typeface="Times New Roman"/>
              </a:rPr>
              <a:t>c</a:t>
            </a:r>
            <a:r>
              <a:rPr dirty="0" sz="1600" spc="-150">
                <a:latin typeface="Symbol"/>
                <a:cs typeface="Symbol"/>
              </a:rPr>
              <a:t></a:t>
            </a:r>
            <a:r>
              <a:rPr dirty="0" baseline="4629" sz="1800" spc="-225" i="1">
                <a:latin typeface="Times New Roman"/>
                <a:cs typeface="Times New Roman"/>
              </a:rPr>
              <a:t>b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300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a</a:t>
            </a:r>
            <a:r>
              <a:rPr dirty="0" sz="1600" spc="-20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20496" y="4603997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1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7447" y="4600943"/>
            <a:ext cx="0" cy="1972310"/>
          </a:xfrm>
          <a:custGeom>
            <a:avLst/>
            <a:gdLst/>
            <a:ahLst/>
            <a:cxnLst/>
            <a:rect l="l" t="t" r="r" b="b"/>
            <a:pathLst>
              <a:path w="0" h="1972309">
                <a:moveTo>
                  <a:pt x="0" y="0"/>
                </a:moveTo>
                <a:lnTo>
                  <a:pt x="0" y="197206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20496" y="6569957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1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854952" y="4600943"/>
            <a:ext cx="0" cy="1972310"/>
          </a:xfrm>
          <a:custGeom>
            <a:avLst/>
            <a:gdLst/>
            <a:ahLst/>
            <a:cxnLst/>
            <a:rect l="l" t="t" r="r" b="b"/>
            <a:pathLst>
              <a:path w="0" h="1972309">
                <a:moveTo>
                  <a:pt x="0" y="0"/>
                </a:moveTo>
                <a:lnTo>
                  <a:pt x="0" y="197206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01572" y="6723325"/>
            <a:ext cx="5859145" cy="233997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155575">
              <a:lnSpc>
                <a:spcPct val="101800"/>
              </a:lnSpc>
              <a:spcBef>
                <a:spcPts val="80"/>
              </a:spcBef>
            </a:pPr>
            <a:r>
              <a:rPr dirty="0" sz="1100" spc="-30">
                <a:latin typeface="Arial"/>
                <a:cs typeface="Arial"/>
              </a:rPr>
              <a:t>Note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Mean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Value</a:t>
            </a:r>
            <a:r>
              <a:rPr dirty="0" sz="1100" spc="-7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Theorem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doesn’t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tell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80">
                <a:latin typeface="Arial"/>
                <a:cs typeface="Arial"/>
              </a:rPr>
              <a:t>us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what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Arial"/>
                <a:cs typeface="Arial"/>
              </a:rPr>
              <a:t>is.</a:t>
            </a:r>
            <a:r>
              <a:rPr dirty="0" sz="1100" spc="20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It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only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tells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80">
                <a:latin typeface="Arial"/>
                <a:cs typeface="Arial"/>
              </a:rPr>
              <a:t>us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there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least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one  </a:t>
            </a:r>
            <a:r>
              <a:rPr dirty="0" sz="1100" spc="-35">
                <a:latin typeface="Arial"/>
                <a:cs typeface="Arial"/>
              </a:rPr>
              <a:t>number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will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satisfy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conclusion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37465">
              <a:lnSpc>
                <a:spcPct val="101800"/>
              </a:lnSpc>
            </a:pPr>
            <a:r>
              <a:rPr dirty="0" sz="1100" spc="-65">
                <a:latin typeface="Arial"/>
                <a:cs typeface="Arial"/>
              </a:rPr>
              <a:t>Also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note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if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25">
                <a:latin typeface="Arial"/>
                <a:cs typeface="Arial"/>
              </a:rPr>
              <a:t>it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weren’t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for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fact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needed Rolle’s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Theorem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prove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we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could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think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  </a:t>
            </a:r>
            <a:r>
              <a:rPr dirty="0" sz="1100" spc="-55">
                <a:latin typeface="Arial"/>
                <a:cs typeface="Arial"/>
              </a:rPr>
              <a:t>Rolle’s Theorem </a:t>
            </a:r>
            <a:r>
              <a:rPr dirty="0" sz="1100" spc="-110">
                <a:latin typeface="Arial"/>
                <a:cs typeface="Arial"/>
              </a:rPr>
              <a:t>as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60">
                <a:latin typeface="Arial"/>
                <a:cs typeface="Arial"/>
              </a:rPr>
              <a:t>special </a:t>
            </a:r>
            <a:r>
              <a:rPr dirty="0" sz="1100" spc="-90">
                <a:latin typeface="Arial"/>
                <a:cs typeface="Arial"/>
              </a:rPr>
              <a:t>case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0">
                <a:latin typeface="Arial"/>
                <a:cs typeface="Arial"/>
              </a:rPr>
              <a:t>Mean </a:t>
            </a:r>
            <a:r>
              <a:rPr dirty="0" sz="1100" spc="-65">
                <a:latin typeface="Arial"/>
                <a:cs typeface="Arial"/>
              </a:rPr>
              <a:t>Value </a:t>
            </a:r>
            <a:r>
              <a:rPr dirty="0" sz="1100" spc="-50">
                <a:latin typeface="Arial"/>
                <a:cs typeface="Arial"/>
              </a:rPr>
              <a:t>Theorem. </a:t>
            </a:r>
            <a:r>
              <a:rPr dirty="0" sz="1100" spc="-85">
                <a:latin typeface="Arial"/>
                <a:cs typeface="Arial"/>
              </a:rPr>
              <a:t>To see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20">
                <a:latin typeface="Arial"/>
                <a:cs typeface="Arial"/>
              </a:rPr>
              <a:t>just </a:t>
            </a:r>
            <a:r>
              <a:rPr dirty="0" sz="1100" spc="-80">
                <a:latin typeface="Arial"/>
                <a:cs typeface="Arial"/>
              </a:rPr>
              <a:t>assume</a:t>
            </a:r>
            <a:r>
              <a:rPr dirty="0" sz="1100" spc="-1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endParaRPr sz="1100">
              <a:latin typeface="Arial"/>
              <a:cs typeface="Arial"/>
            </a:endParaRPr>
          </a:p>
          <a:p>
            <a:pPr marL="64769">
              <a:lnSpc>
                <a:spcPts val="1814"/>
              </a:lnSpc>
            </a:pP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30">
                <a:latin typeface="Symbol"/>
                <a:cs typeface="Symbol"/>
              </a:rPr>
              <a:t></a:t>
            </a:r>
            <a:r>
              <a:rPr dirty="0" baseline="4629" sz="1800" spc="-44" i="1">
                <a:latin typeface="Times New Roman"/>
                <a:cs typeface="Times New Roman"/>
              </a:rPr>
              <a:t>a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 i="1">
                <a:latin typeface="Times New Roman"/>
                <a:cs typeface="Times New Roman"/>
              </a:rPr>
              <a:t>b</a:t>
            </a:r>
            <a:r>
              <a:rPr dirty="0" sz="1600" spc="-50">
                <a:latin typeface="Symbol"/>
                <a:cs typeface="Symbol"/>
              </a:rPr>
              <a:t>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then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37">
                <a:latin typeface="Arial"/>
                <a:cs typeface="Arial"/>
              </a:rPr>
              <a:t>result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60">
                <a:latin typeface="Arial"/>
                <a:cs typeface="Arial"/>
              </a:rPr>
              <a:t>Mean </a:t>
            </a:r>
            <a:r>
              <a:rPr dirty="0" baseline="5050" sz="1650" spc="-89">
                <a:latin typeface="Arial"/>
                <a:cs typeface="Arial"/>
              </a:rPr>
              <a:t>Value </a:t>
            </a:r>
            <a:r>
              <a:rPr dirty="0" baseline="5050" sz="1650" spc="-82">
                <a:latin typeface="Arial"/>
                <a:cs typeface="Arial"/>
              </a:rPr>
              <a:t>Theorem </a:t>
            </a:r>
            <a:r>
              <a:rPr dirty="0" baseline="5050" sz="1650" spc="-104">
                <a:latin typeface="Arial"/>
                <a:cs typeface="Arial"/>
              </a:rPr>
              <a:t>gives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37">
                <a:latin typeface="Arial"/>
                <a:cs typeface="Arial"/>
              </a:rPr>
              <a:t>result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5050" sz="1650" spc="-82">
                <a:latin typeface="Arial"/>
                <a:cs typeface="Arial"/>
              </a:rPr>
              <a:t>Rolle’s</a:t>
            </a:r>
            <a:r>
              <a:rPr dirty="0" baseline="5050" sz="1650" spc="-75">
                <a:latin typeface="Arial"/>
                <a:cs typeface="Arial"/>
              </a:rPr>
              <a:t> Theorem.</a:t>
            </a:r>
            <a:endParaRPr baseline="5050" sz="1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80800"/>
              </a:lnSpc>
            </a:pPr>
            <a:r>
              <a:rPr dirty="0" sz="1100" spc="-45">
                <a:latin typeface="Arial"/>
                <a:cs typeface="Arial"/>
              </a:rPr>
              <a:t>Before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we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take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look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8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couple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examples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let’s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think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about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geometric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interpretation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  </a:t>
            </a: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50">
                <a:latin typeface="Arial"/>
                <a:cs typeface="Arial"/>
              </a:rPr>
              <a:t>Theorem. </a:t>
            </a:r>
            <a:r>
              <a:rPr dirty="0" sz="1100" spc="-45">
                <a:latin typeface="Arial"/>
                <a:cs typeface="Arial"/>
              </a:rPr>
              <a:t>First </a:t>
            </a:r>
            <a:r>
              <a:rPr dirty="0" sz="1100" spc="-35">
                <a:latin typeface="Arial"/>
                <a:cs typeface="Arial"/>
              </a:rPr>
              <a:t>define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baseline="-3086" sz="2700" spc="-52">
                <a:latin typeface="Symbol"/>
                <a:cs typeface="Symbol"/>
              </a:rPr>
              <a:t></a:t>
            </a:r>
            <a:r>
              <a:rPr dirty="0" sz="1200" spc="-35" i="1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, </a:t>
            </a:r>
            <a:r>
              <a:rPr dirty="0" sz="1200" i="1">
                <a:latin typeface="Times New Roman"/>
                <a:cs typeface="Times New Roman"/>
              </a:rPr>
              <a:t>f </a:t>
            </a:r>
            <a:r>
              <a:rPr dirty="0" baseline="-3472" sz="2400" spc="-89">
                <a:latin typeface="Symbol"/>
                <a:cs typeface="Symbol"/>
              </a:rPr>
              <a:t></a:t>
            </a:r>
            <a:r>
              <a:rPr dirty="0" sz="1200" spc="-60" i="1">
                <a:latin typeface="Times New Roman"/>
                <a:cs typeface="Times New Roman"/>
              </a:rPr>
              <a:t>a</a:t>
            </a:r>
            <a:r>
              <a:rPr dirty="0" baseline="-3472" sz="2400" spc="-89">
                <a:latin typeface="Symbol"/>
                <a:cs typeface="Symbol"/>
              </a:rPr>
              <a:t></a:t>
            </a:r>
            <a:r>
              <a:rPr dirty="0" baseline="-3086" sz="2700" spc="-89">
                <a:latin typeface="Symbol"/>
                <a:cs typeface="Symbol"/>
              </a:rPr>
              <a:t></a:t>
            </a:r>
            <a:r>
              <a:rPr dirty="0" baseline="-3086" sz="2700" spc="-89">
                <a:latin typeface="Times New Roman"/>
                <a:cs typeface="Times New Roman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B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baseline="-3086" sz="2700" spc="-75">
                <a:latin typeface="Symbol"/>
                <a:cs typeface="Symbol"/>
              </a:rPr>
              <a:t></a:t>
            </a:r>
            <a:r>
              <a:rPr dirty="0" sz="1200" spc="-50" i="1">
                <a:latin typeface="Times New Roman"/>
                <a:cs typeface="Times New Roman"/>
              </a:rPr>
              <a:t>b</a:t>
            </a:r>
            <a:r>
              <a:rPr dirty="0" sz="1200" spc="-50">
                <a:latin typeface="Times New Roman"/>
                <a:cs typeface="Times New Roman"/>
              </a:rPr>
              <a:t>, </a:t>
            </a:r>
            <a:r>
              <a:rPr dirty="0" sz="1200" i="1">
                <a:latin typeface="Times New Roman"/>
                <a:cs typeface="Times New Roman"/>
              </a:rPr>
              <a:t>f </a:t>
            </a:r>
            <a:r>
              <a:rPr dirty="0" baseline="-3472" sz="2400" spc="-104">
                <a:latin typeface="Symbol"/>
                <a:cs typeface="Symbol"/>
              </a:rPr>
              <a:t></a:t>
            </a:r>
            <a:r>
              <a:rPr dirty="0" sz="1200" spc="-70" i="1">
                <a:latin typeface="Times New Roman"/>
                <a:cs typeface="Times New Roman"/>
              </a:rPr>
              <a:t>b</a:t>
            </a:r>
            <a:r>
              <a:rPr dirty="0" baseline="-3472" sz="2400" spc="-104">
                <a:latin typeface="Symbol"/>
                <a:cs typeface="Symbol"/>
              </a:rPr>
              <a:t></a:t>
            </a:r>
            <a:r>
              <a:rPr dirty="0" baseline="-3086" sz="2700" spc="-104">
                <a:latin typeface="Symbol"/>
                <a:cs typeface="Symbol"/>
              </a:rPr>
              <a:t></a:t>
            </a:r>
            <a:r>
              <a:rPr dirty="0" baseline="-3086" sz="2700" spc="-104">
                <a:latin typeface="Times New Roman"/>
                <a:cs typeface="Times New Roman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20">
                <a:latin typeface="Arial"/>
                <a:cs typeface="Arial"/>
              </a:rPr>
              <a:t>then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 spc="-35">
                <a:latin typeface="Arial"/>
                <a:cs typeface="Arial"/>
              </a:rPr>
              <a:t>know </a:t>
            </a:r>
            <a:r>
              <a:rPr dirty="0" sz="1100" spc="-10">
                <a:latin typeface="Arial"/>
                <a:cs typeface="Arial"/>
              </a:rPr>
              <a:t>from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21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60"/>
              </a:lnSpc>
              <a:spcBef>
                <a:spcPts val="265"/>
              </a:spcBef>
            </a:pP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25">
                <a:latin typeface="Arial"/>
                <a:cs typeface="Arial"/>
              </a:rPr>
              <a:t>theorem </a:t>
            </a:r>
            <a:r>
              <a:rPr dirty="0" sz="1100" spc="-5">
                <a:latin typeface="Arial"/>
                <a:cs typeface="Arial"/>
              </a:rPr>
              <a:t>that </a:t>
            </a:r>
            <a:r>
              <a:rPr dirty="0" sz="1100" spc="-20">
                <a:latin typeface="Arial"/>
                <a:cs typeface="Arial"/>
              </a:rPr>
              <a:t>there </a:t>
            </a:r>
            <a:r>
              <a:rPr dirty="0" sz="1100" spc="-65">
                <a:latin typeface="Arial"/>
                <a:cs typeface="Arial"/>
              </a:rPr>
              <a:t>is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50" i="1">
                <a:latin typeface="Trebuchet MS"/>
                <a:cs typeface="Trebuchet MS"/>
              </a:rPr>
              <a:t>c </a:t>
            </a:r>
            <a:r>
              <a:rPr dirty="0" sz="1100" spc="-70">
                <a:latin typeface="Arial"/>
                <a:cs typeface="Arial"/>
              </a:rPr>
              <a:t>such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>
                <a:latin typeface="Symbol"/>
                <a:cs typeface="Symbol"/>
              </a:rPr>
              <a:t>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c </a:t>
            </a:r>
            <a:r>
              <a:rPr dirty="0" sz="1200">
                <a:latin typeface="Symbol"/>
                <a:cs typeface="Symbol"/>
              </a:rPr>
              <a:t>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b </a:t>
            </a:r>
            <a:r>
              <a:rPr dirty="0" sz="1100" spc="-55">
                <a:latin typeface="Arial"/>
                <a:cs typeface="Arial"/>
              </a:rPr>
              <a:t>and</a:t>
            </a:r>
            <a:r>
              <a:rPr dirty="0" sz="1100" spc="-7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endParaRPr sz="1100">
              <a:latin typeface="Arial"/>
              <a:cs typeface="Arial"/>
            </a:endParaRPr>
          </a:p>
          <a:p>
            <a:pPr algn="ctr" marR="325755">
              <a:lnSpc>
                <a:spcPts val="1780"/>
              </a:lnSpc>
            </a:pPr>
            <a:r>
              <a:rPr dirty="0" baseline="-34722" sz="1800" spc="-7" i="1">
                <a:latin typeface="Times New Roman"/>
                <a:cs typeface="Times New Roman"/>
              </a:rPr>
              <a:t>f </a:t>
            </a:r>
            <a:r>
              <a:rPr dirty="0" baseline="-32407" sz="1800" spc="-337">
                <a:latin typeface="Symbol"/>
                <a:cs typeface="Symbol"/>
              </a:rPr>
              <a:t></a:t>
            </a:r>
            <a:r>
              <a:rPr dirty="0" baseline="-30465" sz="2325" spc="-337">
                <a:latin typeface="Symbol"/>
                <a:cs typeface="Symbol"/>
              </a:rPr>
              <a:t></a:t>
            </a:r>
            <a:r>
              <a:rPr dirty="0" baseline="-34722" sz="1800" spc="-337" i="1">
                <a:latin typeface="Times New Roman"/>
                <a:cs typeface="Times New Roman"/>
              </a:rPr>
              <a:t>c</a:t>
            </a:r>
            <a:r>
              <a:rPr dirty="0" baseline="-30465" sz="2325" spc="-337">
                <a:latin typeface="Symbol"/>
                <a:cs typeface="Symbol"/>
              </a:rPr>
              <a:t></a:t>
            </a:r>
            <a:r>
              <a:rPr dirty="0" baseline="-30465" sz="2325" spc="-337">
                <a:latin typeface="Times New Roman"/>
                <a:cs typeface="Times New Roman"/>
              </a:rPr>
              <a:t>  </a:t>
            </a:r>
            <a:r>
              <a:rPr dirty="0" baseline="-34722" sz="1800" spc="-7">
                <a:latin typeface="Symbol"/>
                <a:cs typeface="Symbol"/>
              </a:rPr>
              <a:t></a:t>
            </a:r>
            <a:r>
              <a:rPr dirty="0" baseline="-34722" sz="1800" spc="-7"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6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dirty="0" u="sng" baseline="4629" sz="1800" spc="9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  <a:p>
            <a:pPr algn="ctr" marL="136525">
              <a:lnSpc>
                <a:spcPct val="100000"/>
              </a:lnSpc>
              <a:spcBef>
                <a:spcPts val="200"/>
              </a:spcBef>
            </a:pPr>
            <a:r>
              <a:rPr dirty="0" sz="1200" spc="-5" i="1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596" y="1064713"/>
            <a:ext cx="5749290" cy="189293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15875">
              <a:lnSpc>
                <a:spcPct val="101800"/>
              </a:lnSpc>
              <a:spcBef>
                <a:spcPts val="80"/>
              </a:spcBef>
            </a:pPr>
            <a:r>
              <a:rPr dirty="0" sz="1100" spc="-40">
                <a:latin typeface="Arial"/>
                <a:cs typeface="Arial"/>
              </a:rPr>
              <a:t>Now,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if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draw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in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secant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line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connecting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A</a:t>
            </a:r>
            <a:r>
              <a:rPr dirty="0" sz="1100" spc="-9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25" i="1">
                <a:latin typeface="Trebuchet MS"/>
                <a:cs typeface="Trebuchet MS"/>
              </a:rPr>
              <a:t>B</a:t>
            </a:r>
            <a:r>
              <a:rPr dirty="0" sz="1100" spc="-8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Arial"/>
                <a:cs typeface="Arial"/>
              </a:rPr>
              <a:t>then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we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70">
                <a:latin typeface="Arial"/>
                <a:cs typeface="Arial"/>
              </a:rPr>
              <a:t>can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know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slope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secant  </a:t>
            </a:r>
            <a:r>
              <a:rPr dirty="0" sz="1100" spc="-25">
                <a:latin typeface="Arial"/>
                <a:cs typeface="Arial"/>
              </a:rPr>
              <a:t>line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is,</a:t>
            </a:r>
            <a:endParaRPr sz="1100">
              <a:latin typeface="Arial"/>
              <a:cs typeface="Arial"/>
            </a:endParaRPr>
          </a:p>
          <a:p>
            <a:pPr algn="ctr" marL="2358390" marR="2602865">
              <a:lnSpc>
                <a:spcPts val="1710"/>
              </a:lnSpc>
              <a:spcBef>
                <a:spcPts val="45"/>
              </a:spcBef>
            </a:pPr>
            <a:r>
              <a:rPr dirty="0" u="sng" baseline="4629" sz="18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6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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21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baseline="5050" sz="1650" spc="-82">
                <a:latin typeface="Arial"/>
                <a:cs typeface="Arial"/>
              </a:rPr>
              <a:t>Likewise, </a:t>
            </a:r>
            <a:r>
              <a:rPr dirty="0" baseline="5050" sz="1650" spc="22">
                <a:latin typeface="Arial"/>
                <a:cs typeface="Arial"/>
              </a:rPr>
              <a:t>if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44">
                <a:latin typeface="Arial"/>
                <a:cs typeface="Arial"/>
              </a:rPr>
              <a:t>draw </a:t>
            </a:r>
            <a:r>
              <a:rPr dirty="0" baseline="5050" sz="1650" spc="-22">
                <a:latin typeface="Arial"/>
                <a:cs typeface="Arial"/>
              </a:rPr>
              <a:t>in the </a:t>
            </a:r>
            <a:r>
              <a:rPr dirty="0" baseline="5050" sz="1650" spc="-44">
                <a:latin typeface="Arial"/>
                <a:cs typeface="Arial"/>
              </a:rPr>
              <a:t>tangent </a:t>
            </a:r>
            <a:r>
              <a:rPr dirty="0" baseline="5050" sz="1650" spc="-37">
                <a:latin typeface="Arial"/>
                <a:cs typeface="Arial"/>
              </a:rPr>
              <a:t>line </a:t>
            </a:r>
            <a:r>
              <a:rPr dirty="0" baseline="5050" sz="1650" spc="22">
                <a:latin typeface="Arial"/>
                <a:cs typeface="Arial"/>
              </a:rPr>
              <a:t>to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4629" sz="1800" i="1">
                <a:latin typeface="Times New Roman"/>
                <a:cs typeface="Times New Roman"/>
              </a:rPr>
              <a:t>x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 </a:t>
            </a:r>
            <a:r>
              <a:rPr dirty="0" baseline="5050" sz="1650" spc="-60">
                <a:latin typeface="Arial"/>
                <a:cs typeface="Arial"/>
              </a:rPr>
              <a:t>we 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30">
                <a:latin typeface="Arial"/>
                <a:cs typeface="Arial"/>
              </a:rPr>
              <a:t>its </a:t>
            </a:r>
            <a:r>
              <a:rPr dirty="0" baseline="5050" sz="1650" spc="-75">
                <a:latin typeface="Arial"/>
                <a:cs typeface="Arial"/>
              </a:rPr>
              <a:t>slope </a:t>
            </a:r>
            <a:r>
              <a:rPr dirty="0" baseline="5050" sz="1650" spc="-97">
                <a:latin typeface="Arial"/>
                <a:cs typeface="Arial"/>
              </a:rPr>
              <a:t>is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280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12700" marR="5080">
              <a:lnSpc>
                <a:spcPts val="1340"/>
              </a:lnSpc>
              <a:spcBef>
                <a:spcPts val="1610"/>
              </a:spcBef>
            </a:pPr>
            <a:r>
              <a:rPr dirty="0" sz="1100" spc="-30">
                <a:latin typeface="Arial"/>
                <a:cs typeface="Arial"/>
              </a:rPr>
              <a:t>What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Mean </a:t>
            </a: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55">
                <a:latin typeface="Arial"/>
                <a:cs typeface="Arial"/>
              </a:rPr>
              <a:t>Theorem </a:t>
            </a:r>
            <a:r>
              <a:rPr dirty="0" sz="1100" spc="-25">
                <a:latin typeface="Arial"/>
                <a:cs typeface="Arial"/>
              </a:rPr>
              <a:t>tells </a:t>
            </a:r>
            <a:r>
              <a:rPr dirty="0" sz="1100" spc="-80">
                <a:latin typeface="Arial"/>
                <a:cs typeface="Arial"/>
              </a:rPr>
              <a:t>us </a:t>
            </a:r>
            <a:r>
              <a:rPr dirty="0" sz="1100" spc="-65">
                <a:latin typeface="Arial"/>
                <a:cs typeface="Arial"/>
              </a:rPr>
              <a:t>is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50">
                <a:latin typeface="Arial"/>
                <a:cs typeface="Arial"/>
              </a:rPr>
              <a:t>these </a:t>
            </a:r>
            <a:r>
              <a:rPr dirty="0" sz="1100" spc="5">
                <a:latin typeface="Arial"/>
                <a:cs typeface="Arial"/>
              </a:rPr>
              <a:t>two </a:t>
            </a:r>
            <a:r>
              <a:rPr dirty="0" sz="1100" spc="-65">
                <a:latin typeface="Arial"/>
                <a:cs typeface="Arial"/>
              </a:rPr>
              <a:t>slopes </a:t>
            </a:r>
            <a:r>
              <a:rPr dirty="0" sz="1100" spc="-30">
                <a:latin typeface="Arial"/>
                <a:cs typeface="Arial"/>
              </a:rPr>
              <a:t>must </a:t>
            </a:r>
            <a:r>
              <a:rPr dirty="0" sz="1100" spc="-50">
                <a:latin typeface="Arial"/>
                <a:cs typeface="Arial"/>
              </a:rPr>
              <a:t>be </a:t>
            </a:r>
            <a:r>
              <a:rPr dirty="0" sz="1100" spc="-45">
                <a:latin typeface="Arial"/>
                <a:cs typeface="Arial"/>
              </a:rPr>
              <a:t>equal </a:t>
            </a:r>
            <a:r>
              <a:rPr dirty="0" sz="1100" spc="-5">
                <a:latin typeface="Arial"/>
                <a:cs typeface="Arial"/>
              </a:rPr>
              <a:t>or </a:t>
            </a:r>
            <a:r>
              <a:rPr dirty="0" sz="1100" spc="-15">
                <a:latin typeface="Arial"/>
                <a:cs typeface="Arial"/>
              </a:rPr>
              <a:t>in other </a:t>
            </a:r>
            <a:r>
              <a:rPr dirty="0" sz="1100" spc="-40">
                <a:latin typeface="Arial"/>
                <a:cs typeface="Arial"/>
              </a:rPr>
              <a:t>words </a:t>
            </a:r>
            <a:r>
              <a:rPr dirty="0" sz="1100" spc="-15">
                <a:latin typeface="Arial"/>
                <a:cs typeface="Arial"/>
              </a:rPr>
              <a:t>the  </a:t>
            </a:r>
            <a:r>
              <a:rPr dirty="0" sz="1100" spc="-55">
                <a:latin typeface="Arial"/>
                <a:cs typeface="Arial"/>
              </a:rPr>
              <a:t>secant </a:t>
            </a:r>
            <a:r>
              <a:rPr dirty="0" sz="1100" spc="-25">
                <a:latin typeface="Arial"/>
                <a:cs typeface="Arial"/>
              </a:rPr>
              <a:t>line </a:t>
            </a:r>
            <a:r>
              <a:rPr dirty="0" sz="1100" spc="-45">
                <a:latin typeface="Arial"/>
                <a:cs typeface="Arial"/>
              </a:rPr>
              <a:t>connecting </a:t>
            </a:r>
            <a:r>
              <a:rPr dirty="0" sz="1100" spc="-35" i="1">
                <a:latin typeface="Trebuchet MS"/>
                <a:cs typeface="Trebuchet MS"/>
              </a:rPr>
              <a:t>A </a:t>
            </a:r>
            <a:r>
              <a:rPr dirty="0" sz="1100" spc="-60">
                <a:latin typeface="Arial"/>
                <a:cs typeface="Arial"/>
              </a:rPr>
              <a:t>and </a:t>
            </a:r>
            <a:r>
              <a:rPr dirty="0" sz="1100" spc="-25" i="1">
                <a:latin typeface="Trebuchet MS"/>
                <a:cs typeface="Trebuchet MS"/>
              </a:rPr>
              <a:t>B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30">
                <a:latin typeface="Arial"/>
                <a:cs typeface="Arial"/>
              </a:rPr>
              <a:t>tangent </a:t>
            </a:r>
            <a:r>
              <a:rPr dirty="0" sz="1100" spc="-25">
                <a:latin typeface="Arial"/>
                <a:cs typeface="Arial"/>
              </a:rPr>
              <a:t>line </a:t>
            </a:r>
            <a:r>
              <a:rPr dirty="0" sz="1100" spc="-15">
                <a:latin typeface="Arial"/>
                <a:cs typeface="Arial"/>
              </a:rPr>
              <a:t>at </a:t>
            </a: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c </a:t>
            </a:r>
            <a:r>
              <a:rPr dirty="0" sz="1100" spc="-30">
                <a:latin typeface="Arial"/>
                <a:cs typeface="Arial"/>
              </a:rPr>
              <a:t>must </a:t>
            </a:r>
            <a:r>
              <a:rPr dirty="0" sz="1100" spc="-50">
                <a:latin typeface="Arial"/>
                <a:cs typeface="Arial"/>
              </a:rPr>
              <a:t>be </a:t>
            </a:r>
            <a:r>
              <a:rPr dirty="0" sz="1100" spc="-35">
                <a:latin typeface="Arial"/>
                <a:cs typeface="Arial"/>
              </a:rPr>
              <a:t>parallel. </a:t>
            </a:r>
            <a:r>
              <a:rPr dirty="0" sz="1100" spc="-70">
                <a:latin typeface="Arial"/>
                <a:cs typeface="Arial"/>
              </a:rPr>
              <a:t>We can </a:t>
            </a:r>
            <a:r>
              <a:rPr dirty="0" sz="1100" spc="-90">
                <a:latin typeface="Arial"/>
                <a:cs typeface="Arial"/>
              </a:rPr>
              <a:t>see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15">
                <a:latin typeface="Arial"/>
                <a:cs typeface="Arial"/>
              </a:rPr>
              <a:t>in the  </a:t>
            </a:r>
            <a:r>
              <a:rPr dirty="0" sz="1100" spc="-20">
                <a:latin typeface="Arial"/>
                <a:cs typeface="Arial"/>
              </a:rPr>
              <a:t>following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sketch.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596" y="5696143"/>
            <a:ext cx="444246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0">
                <a:latin typeface="Arial"/>
                <a:cs typeface="Arial"/>
              </a:rPr>
              <a:t>Let’s </a:t>
            </a:r>
            <a:r>
              <a:rPr dirty="0" sz="1100" spc="-30">
                <a:latin typeface="Arial"/>
                <a:cs typeface="Arial"/>
              </a:rPr>
              <a:t>now </a:t>
            </a:r>
            <a:r>
              <a:rPr dirty="0" sz="1100" spc="-40">
                <a:latin typeface="Arial"/>
                <a:cs typeface="Arial"/>
              </a:rPr>
              <a:t>take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0">
                <a:latin typeface="Arial"/>
                <a:cs typeface="Arial"/>
              </a:rPr>
              <a:t>look </a:t>
            </a:r>
            <a:r>
              <a:rPr dirty="0" sz="1100" spc="-15">
                <a:latin typeface="Arial"/>
                <a:cs typeface="Arial"/>
              </a:rPr>
              <a:t>at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45">
                <a:latin typeface="Arial"/>
                <a:cs typeface="Arial"/>
              </a:rPr>
              <a:t>couple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65">
                <a:latin typeface="Arial"/>
                <a:cs typeface="Arial"/>
              </a:rPr>
              <a:t>examples </a:t>
            </a:r>
            <a:r>
              <a:rPr dirty="0" sz="1100" spc="-60">
                <a:latin typeface="Arial"/>
                <a:cs typeface="Arial"/>
              </a:rPr>
              <a:t>using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Mean </a:t>
            </a:r>
            <a:r>
              <a:rPr dirty="0" sz="1100" spc="-60">
                <a:latin typeface="Arial"/>
                <a:cs typeface="Arial"/>
              </a:rPr>
              <a:t>Value</a:t>
            </a:r>
            <a:r>
              <a:rPr dirty="0" sz="1100" spc="-204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6027" y="6040628"/>
            <a:ext cx="5685790" cy="37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Example </a:t>
            </a:r>
            <a:r>
              <a:rPr dirty="0" sz="1200" b="1" i="1">
                <a:latin typeface="Times New Roman"/>
                <a:cs typeface="Times New Roman"/>
              </a:rPr>
              <a:t>2</a:t>
            </a:r>
            <a:r>
              <a:rPr dirty="0" sz="1200" spc="65" b="1" i="1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Arial"/>
                <a:cs typeface="Arial"/>
              </a:rPr>
              <a:t>Determine </a:t>
            </a:r>
            <a:r>
              <a:rPr dirty="0" sz="1100" spc="-25">
                <a:latin typeface="Arial"/>
                <a:cs typeface="Arial"/>
              </a:rPr>
              <a:t>all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50">
                <a:latin typeface="Arial"/>
                <a:cs typeface="Arial"/>
              </a:rPr>
              <a:t>numbers </a:t>
            </a:r>
            <a:r>
              <a:rPr dirty="0" sz="1100" spc="-50" i="1">
                <a:latin typeface="Trebuchet MS"/>
                <a:cs typeface="Trebuchet MS"/>
              </a:rPr>
              <a:t>c </a:t>
            </a:r>
            <a:r>
              <a:rPr dirty="0" sz="1100" spc="-35">
                <a:latin typeface="Arial"/>
                <a:cs typeface="Arial"/>
              </a:rPr>
              <a:t>which </a:t>
            </a:r>
            <a:r>
              <a:rPr dirty="0" sz="1100" spc="-45">
                <a:latin typeface="Arial"/>
                <a:cs typeface="Arial"/>
              </a:rPr>
              <a:t>satisfy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55">
                <a:latin typeface="Arial"/>
                <a:cs typeface="Arial"/>
              </a:rPr>
              <a:t>conclusions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Mean </a:t>
            </a: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55">
                <a:latin typeface="Arial"/>
                <a:cs typeface="Arial"/>
              </a:rPr>
              <a:t>Theorem  </a:t>
            </a:r>
            <a:r>
              <a:rPr dirty="0" sz="1100" spc="5">
                <a:latin typeface="Arial"/>
                <a:cs typeface="Arial"/>
              </a:rPr>
              <a:t>for </a:t>
            </a:r>
            <a:r>
              <a:rPr dirty="0" sz="1100" spc="-20">
                <a:latin typeface="Arial"/>
                <a:cs typeface="Arial"/>
              </a:rPr>
              <a:t>the following</a:t>
            </a:r>
            <a:r>
              <a:rPr dirty="0" sz="1100" spc="-16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function.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5985" y="6330301"/>
            <a:ext cx="5805805" cy="205168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R="274320">
              <a:lnSpc>
                <a:spcPct val="100000"/>
              </a:lnSpc>
              <a:spcBef>
                <a:spcPts val="420"/>
              </a:spcBef>
              <a:tabLst>
                <a:tab pos="1351280" algn="l"/>
                <a:tab pos="1800860" algn="l"/>
              </a:tabLst>
            </a:pP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22" i="1">
                <a:latin typeface="Times New Roman"/>
                <a:cs typeface="Times New Roman"/>
              </a:rPr>
              <a:t>x</a:t>
            </a:r>
            <a:r>
              <a:rPr dirty="0" baseline="51587" sz="1050" spc="22">
                <a:latin typeface="Times New Roman"/>
                <a:cs typeface="Times New Roman"/>
              </a:rPr>
              <a:t>3 </a:t>
            </a:r>
            <a:r>
              <a:rPr dirty="0" baseline="4629" sz="1800" spc="-7">
                <a:latin typeface="Symbol"/>
                <a:cs typeface="Symbol"/>
              </a:rPr>
              <a:t></a:t>
            </a:r>
            <a:r>
              <a:rPr dirty="0" baseline="4629" sz="1800" spc="-300">
                <a:latin typeface="Times New Roman"/>
                <a:cs typeface="Times New Roman"/>
              </a:rPr>
              <a:t> </a:t>
            </a:r>
            <a:r>
              <a:rPr dirty="0" baseline="4629" sz="1800" spc="60">
                <a:latin typeface="Times New Roman"/>
                <a:cs typeface="Times New Roman"/>
              </a:rPr>
              <a:t>2</a:t>
            </a:r>
            <a:r>
              <a:rPr dirty="0" baseline="4629" sz="1800" spc="60" i="1">
                <a:latin typeface="Times New Roman"/>
                <a:cs typeface="Times New Roman"/>
              </a:rPr>
              <a:t>x</a:t>
            </a:r>
            <a:r>
              <a:rPr dirty="0" baseline="51587" sz="1050" spc="60">
                <a:latin typeface="Times New Roman"/>
                <a:cs typeface="Times New Roman"/>
              </a:rPr>
              <a:t>2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67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x	</a:t>
            </a:r>
            <a:r>
              <a:rPr dirty="0" baseline="4629" sz="1800" spc="-7">
                <a:latin typeface="Times New Roman"/>
                <a:cs typeface="Times New Roman"/>
              </a:rPr>
              <a:t>on	</a:t>
            </a:r>
            <a:r>
              <a:rPr dirty="0" sz="1650" spc="-55">
                <a:latin typeface="Symbol"/>
                <a:cs typeface="Symbol"/>
              </a:rPr>
              <a:t></a:t>
            </a:r>
            <a:r>
              <a:rPr dirty="0" baseline="4629" sz="1800" spc="-82">
                <a:latin typeface="Symbol"/>
                <a:cs typeface="Symbol"/>
              </a:rPr>
              <a:t></a:t>
            </a:r>
            <a:r>
              <a:rPr dirty="0" baseline="4629" sz="1800" spc="-82">
                <a:latin typeface="Times New Roman"/>
                <a:cs typeface="Times New Roman"/>
              </a:rPr>
              <a:t>1,</a:t>
            </a:r>
            <a:r>
              <a:rPr dirty="0" baseline="4629" sz="1800" spc="-232">
                <a:latin typeface="Times New Roman"/>
                <a:cs typeface="Times New Roman"/>
              </a:rPr>
              <a:t> </a:t>
            </a:r>
            <a:r>
              <a:rPr dirty="0" baseline="4629" sz="1800" spc="-104">
                <a:latin typeface="Times New Roman"/>
                <a:cs typeface="Times New Roman"/>
              </a:rPr>
              <a:t>2</a:t>
            </a:r>
            <a:r>
              <a:rPr dirty="0" sz="1650" spc="-70">
                <a:latin typeface="Symbol"/>
                <a:cs typeface="Symbol"/>
              </a:rPr>
              <a:t></a:t>
            </a:r>
            <a:endParaRPr sz="1650">
              <a:latin typeface="Symbol"/>
              <a:cs typeface="Symbol"/>
            </a:endParaRPr>
          </a:p>
          <a:p>
            <a:pPr>
              <a:lnSpc>
                <a:spcPts val="1265"/>
              </a:lnSpc>
              <a:spcBef>
                <a:spcPts val="220"/>
              </a:spcBef>
            </a:pPr>
            <a:r>
              <a:rPr dirty="0" sz="1100" spc="-65" b="1" i="1">
                <a:latin typeface="Trebuchet MS"/>
                <a:cs typeface="Trebuchet MS"/>
              </a:rPr>
              <a:t>Solution</a:t>
            </a:r>
            <a:endParaRPr sz="1100">
              <a:latin typeface="Trebuchet MS"/>
              <a:cs typeface="Trebuchet MS"/>
            </a:endParaRPr>
          </a:p>
          <a:p>
            <a:pPr marR="10160">
              <a:lnSpc>
                <a:spcPts val="1660"/>
              </a:lnSpc>
              <a:spcBef>
                <a:spcPts val="220"/>
              </a:spcBef>
            </a:pPr>
            <a:r>
              <a:rPr dirty="0" baseline="5050" sz="1650" spc="-89">
                <a:latin typeface="Arial"/>
                <a:cs typeface="Arial"/>
              </a:rPr>
              <a:t>There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isn’t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really</a:t>
            </a:r>
            <a:r>
              <a:rPr dirty="0" baseline="5050" sz="1650" spc="-67">
                <a:latin typeface="Arial"/>
                <a:cs typeface="Arial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a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whole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15">
                <a:latin typeface="Arial"/>
                <a:cs typeface="Arial"/>
              </a:rPr>
              <a:t>lot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22">
                <a:latin typeface="Arial"/>
                <a:cs typeface="Arial"/>
              </a:rPr>
              <a:t>to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this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problem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other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than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22">
                <a:latin typeface="Arial"/>
                <a:cs typeface="Arial"/>
              </a:rPr>
              <a:t>to</a:t>
            </a:r>
            <a:r>
              <a:rPr dirty="0" baseline="5050" sz="1650" spc="-6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notice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7">
                <a:latin typeface="Arial"/>
                <a:cs typeface="Arial"/>
              </a:rPr>
              <a:t>that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since</a:t>
            </a:r>
            <a:r>
              <a:rPr dirty="0" baseline="5050" sz="1650" spc="67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65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a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polynomial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44">
                <a:latin typeface="Arial"/>
                <a:cs typeface="Arial"/>
              </a:rPr>
              <a:t>it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 </a:t>
            </a:r>
            <a:r>
              <a:rPr dirty="0" sz="1100" spc="-10">
                <a:latin typeface="Arial"/>
                <a:cs typeface="Arial"/>
              </a:rPr>
              <a:t>both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continuous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and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differentiable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90">
                <a:latin typeface="Arial"/>
                <a:cs typeface="Arial"/>
              </a:rPr>
              <a:t>(</a:t>
            </a:r>
            <a:r>
              <a:rPr dirty="0" sz="1100" spc="-90" i="1">
                <a:latin typeface="Trebuchet MS"/>
                <a:cs typeface="Trebuchet MS"/>
              </a:rPr>
              <a:t>i.e.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derivative</a:t>
            </a:r>
            <a:r>
              <a:rPr dirty="0" sz="1100" spc="-7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exists)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on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interval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given.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ts val="1265"/>
              </a:lnSpc>
            </a:pPr>
            <a:r>
              <a:rPr dirty="0" sz="1100" spc="-45">
                <a:latin typeface="Arial"/>
                <a:cs typeface="Arial"/>
              </a:rPr>
              <a:t>First </a:t>
            </a:r>
            <a:r>
              <a:rPr dirty="0" sz="1100" spc="-20">
                <a:latin typeface="Arial"/>
                <a:cs typeface="Arial"/>
              </a:rPr>
              <a:t>let’s </a:t>
            </a:r>
            <a:r>
              <a:rPr dirty="0" sz="1100" spc="-10">
                <a:latin typeface="Arial"/>
                <a:cs typeface="Arial"/>
              </a:rPr>
              <a:t>find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16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derivative.</a:t>
            </a:r>
            <a:endParaRPr sz="1100">
              <a:latin typeface="Arial"/>
              <a:cs typeface="Arial"/>
            </a:endParaRPr>
          </a:p>
          <a:p>
            <a:pPr algn="ctr" marR="272415">
              <a:lnSpc>
                <a:spcPts val="1864"/>
              </a:lnSpc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-60" i="1">
                <a:latin typeface="Times New Roman"/>
                <a:cs typeface="Times New Roman"/>
              </a:rPr>
              <a:t>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89">
                <a:latin typeface="Times New Roman"/>
                <a:cs typeface="Times New Roman"/>
              </a:rPr>
              <a:t> </a:t>
            </a:r>
            <a:r>
              <a:rPr dirty="0" baseline="4629" sz="1800" spc="44">
                <a:latin typeface="Times New Roman"/>
                <a:cs typeface="Times New Roman"/>
              </a:rPr>
              <a:t>3</a:t>
            </a:r>
            <a:r>
              <a:rPr dirty="0" baseline="4629" sz="1800" spc="44" i="1">
                <a:latin typeface="Times New Roman"/>
                <a:cs typeface="Times New Roman"/>
              </a:rPr>
              <a:t>x</a:t>
            </a:r>
            <a:r>
              <a:rPr dirty="0" baseline="51587" sz="1050" spc="44">
                <a:latin typeface="Times New Roman"/>
                <a:cs typeface="Times New Roman"/>
              </a:rPr>
              <a:t>2</a:t>
            </a:r>
            <a:r>
              <a:rPr dirty="0" baseline="51587" sz="1050" spc="1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27">
                <a:latin typeface="Times New Roman"/>
                <a:cs typeface="Times New Roman"/>
              </a:rPr>
              <a:t> </a:t>
            </a:r>
            <a:r>
              <a:rPr dirty="0" baseline="4629" sz="1800" spc="52">
                <a:latin typeface="Times New Roman"/>
                <a:cs typeface="Times New Roman"/>
              </a:rPr>
              <a:t>4</a:t>
            </a:r>
            <a:r>
              <a:rPr dirty="0" baseline="4629" sz="1800" spc="52" i="1">
                <a:latin typeface="Times New Roman"/>
                <a:cs typeface="Times New Roman"/>
              </a:rPr>
              <a:t>x</a:t>
            </a:r>
            <a:r>
              <a:rPr dirty="0" baseline="4629" sz="1800" spc="-127" i="1">
                <a:latin typeface="Times New Roman"/>
                <a:cs typeface="Times New Roman"/>
              </a:rPr>
              <a:t> </a:t>
            </a:r>
            <a:r>
              <a:rPr dirty="0" baseline="4629" sz="1800" spc="52">
                <a:latin typeface="Symbol"/>
                <a:cs typeface="Symbol"/>
              </a:rPr>
              <a:t></a:t>
            </a:r>
            <a:r>
              <a:rPr dirty="0" baseline="4629" sz="1800" spc="52">
                <a:latin typeface="Times New Roman"/>
                <a:cs typeface="Times New Roman"/>
              </a:rPr>
              <a:t>1</a:t>
            </a:r>
            <a:endParaRPr baseline="4629" sz="1800">
              <a:latin typeface="Times New Roman"/>
              <a:cs typeface="Times New Roman"/>
            </a:endParaRPr>
          </a:p>
          <a:p>
            <a:pPr marR="5080">
              <a:lnSpc>
                <a:spcPct val="101800"/>
              </a:lnSpc>
              <a:spcBef>
                <a:spcPts val="1550"/>
              </a:spcBef>
            </a:pPr>
            <a:r>
              <a:rPr dirty="0" sz="1100" spc="-40">
                <a:latin typeface="Arial"/>
                <a:cs typeface="Arial"/>
              </a:rPr>
              <a:t>Now,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find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numbers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r>
              <a:rPr dirty="0" sz="1100" spc="-45">
                <a:latin typeface="Arial"/>
                <a:cs typeface="Arial"/>
              </a:rPr>
              <a:t> satisfy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conclusions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55">
                <a:latin typeface="Arial"/>
                <a:cs typeface="Arial"/>
              </a:rPr>
              <a:t>Theorem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all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need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45">
                <a:latin typeface="Arial"/>
                <a:cs typeface="Arial"/>
              </a:rPr>
              <a:t> do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  </a:t>
            </a:r>
            <a:r>
              <a:rPr dirty="0" sz="1100" spc="-45">
                <a:latin typeface="Arial"/>
                <a:cs typeface="Arial"/>
              </a:rPr>
              <a:t>plug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into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formula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given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by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60">
                <a:latin typeface="Arial"/>
                <a:cs typeface="Arial"/>
              </a:rPr>
              <a:t> Value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0496" y="6059423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7447" y="6056376"/>
            <a:ext cx="0" cy="2329180"/>
          </a:xfrm>
          <a:custGeom>
            <a:avLst/>
            <a:gdLst/>
            <a:ahLst/>
            <a:cxnLst/>
            <a:rect l="l" t="t" r="r" b="b"/>
            <a:pathLst>
              <a:path w="0" h="2329179">
                <a:moveTo>
                  <a:pt x="0" y="0"/>
                </a:moveTo>
                <a:lnTo>
                  <a:pt x="0" y="232867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20496" y="8382000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854952" y="6056376"/>
            <a:ext cx="0" cy="2329180"/>
          </a:xfrm>
          <a:custGeom>
            <a:avLst/>
            <a:gdLst/>
            <a:ahLst/>
            <a:cxnLst/>
            <a:rect l="l" t="t" r="r" b="b"/>
            <a:pathLst>
              <a:path w="0" h="2329179">
                <a:moveTo>
                  <a:pt x="0" y="0"/>
                </a:moveTo>
                <a:lnTo>
                  <a:pt x="0" y="232867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71700" y="3192856"/>
            <a:ext cx="3419475" cy="2276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605" y="1613067"/>
            <a:ext cx="360680" cy="0"/>
          </a:xfrm>
          <a:custGeom>
            <a:avLst/>
            <a:gdLst/>
            <a:ahLst/>
            <a:cxnLst/>
            <a:rect l="l" t="t" r="r" b="b"/>
            <a:pathLst>
              <a:path w="360679" h="0">
                <a:moveTo>
                  <a:pt x="0" y="0"/>
                </a:moveTo>
                <a:lnTo>
                  <a:pt x="360339" y="0"/>
                </a:lnTo>
              </a:path>
            </a:pathLst>
          </a:custGeom>
          <a:ln w="75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09217" y="1613067"/>
            <a:ext cx="150495" cy="0"/>
          </a:xfrm>
          <a:custGeom>
            <a:avLst/>
            <a:gdLst/>
            <a:ahLst/>
            <a:cxnLst/>
            <a:rect l="l" t="t" r="r" b="b"/>
            <a:pathLst>
              <a:path w="150495" h="0">
                <a:moveTo>
                  <a:pt x="0" y="0"/>
                </a:moveTo>
                <a:lnTo>
                  <a:pt x="150340" y="0"/>
                </a:lnTo>
              </a:path>
            </a:pathLst>
          </a:custGeom>
          <a:ln w="75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1000" y="1605017"/>
            <a:ext cx="506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17195" algn="l"/>
              </a:tabLst>
            </a:pP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4138" y="883860"/>
            <a:ext cx="1339215" cy="2641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baseline="-34722" sz="1800" i="1">
                <a:latin typeface="Times New Roman"/>
                <a:cs typeface="Times New Roman"/>
              </a:rPr>
              <a:t>f </a:t>
            </a:r>
            <a:r>
              <a:rPr dirty="0" baseline="-32407" sz="1800" spc="-330">
                <a:latin typeface="Symbol"/>
                <a:cs typeface="Symbol"/>
              </a:rPr>
              <a:t></a:t>
            </a:r>
            <a:r>
              <a:rPr dirty="0" baseline="-30465" sz="2325" spc="-330">
                <a:latin typeface="Symbol"/>
                <a:cs typeface="Symbol"/>
              </a:rPr>
              <a:t></a:t>
            </a:r>
            <a:r>
              <a:rPr dirty="0" baseline="-34722" sz="1800" spc="-330" i="1">
                <a:latin typeface="Times New Roman"/>
                <a:cs typeface="Times New Roman"/>
              </a:rPr>
              <a:t>c</a:t>
            </a:r>
            <a:r>
              <a:rPr dirty="0" baseline="-30465" sz="2325" spc="-330">
                <a:latin typeface="Symbol"/>
                <a:cs typeface="Symbol"/>
              </a:rPr>
              <a:t></a:t>
            </a:r>
            <a:r>
              <a:rPr dirty="0" baseline="-30465" sz="2325" spc="-330">
                <a:latin typeface="Times New Roman"/>
                <a:cs typeface="Times New Roman"/>
              </a:rPr>
              <a:t> </a:t>
            </a:r>
            <a:r>
              <a:rPr dirty="0" baseline="-34722" sz="1800">
                <a:latin typeface="Symbol"/>
                <a:cs typeface="Symbol"/>
              </a:rPr>
              <a:t></a:t>
            </a:r>
            <a:r>
              <a:rPr dirty="0" u="sng" baseline="4629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3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550" spc="-3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sz="155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dirty="0" u="sng" baseline="4629" sz="1800" spc="-7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-4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 spc="-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u="sng" sz="1550" spc="-4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8133" y="1111057"/>
            <a:ext cx="1750695" cy="5835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022350">
              <a:lnSpc>
                <a:spcPct val="100000"/>
              </a:lnSpc>
              <a:spcBef>
                <a:spcPts val="114"/>
              </a:spcBef>
            </a:pPr>
            <a:r>
              <a:rPr dirty="0" baseline="4629" sz="1800">
                <a:latin typeface="Times New Roman"/>
                <a:cs typeface="Times New Roman"/>
              </a:rPr>
              <a:t>2</a:t>
            </a:r>
            <a:r>
              <a:rPr dirty="0" baseline="4629" sz="1800" spc="-187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209">
                <a:latin typeface="Times New Roman"/>
                <a:cs typeface="Times New Roman"/>
              </a:rPr>
              <a:t> </a:t>
            </a:r>
            <a:r>
              <a:rPr dirty="0" sz="1550" spc="-45">
                <a:latin typeface="Symbol"/>
                <a:cs typeface="Symbol"/>
              </a:rPr>
              <a:t></a:t>
            </a:r>
            <a:r>
              <a:rPr dirty="0" baseline="4629" sz="1800" spc="-67">
                <a:latin typeface="Symbol"/>
                <a:cs typeface="Symbol"/>
              </a:rPr>
              <a:t></a:t>
            </a:r>
            <a:r>
              <a:rPr dirty="0" baseline="4629" sz="1800" spc="-67">
                <a:latin typeface="Times New Roman"/>
                <a:cs typeface="Times New Roman"/>
              </a:rPr>
              <a:t>1</a:t>
            </a:r>
            <a:r>
              <a:rPr dirty="0" sz="1550" spc="-45"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1075"/>
              </a:spcBef>
            </a:pPr>
            <a:r>
              <a:rPr dirty="0" sz="1200" spc="5">
                <a:latin typeface="Times New Roman"/>
                <a:cs typeface="Times New Roman"/>
              </a:rPr>
              <a:t>3</a:t>
            </a:r>
            <a:r>
              <a:rPr dirty="0" sz="1200" spc="5" i="1">
                <a:latin typeface="Times New Roman"/>
                <a:cs typeface="Times New Roman"/>
              </a:rPr>
              <a:t>c</a:t>
            </a:r>
            <a:r>
              <a:rPr dirty="0" baseline="43650" sz="1050" spc="7">
                <a:latin typeface="Times New Roman"/>
                <a:cs typeface="Times New Roman"/>
              </a:rPr>
              <a:t>2</a:t>
            </a:r>
            <a:r>
              <a:rPr dirty="0" baseline="43650" sz="1050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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i="1">
                <a:latin typeface="Times New Roman"/>
                <a:cs typeface="Times New Roman"/>
              </a:rPr>
              <a:t>c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35">
                <a:latin typeface="Symbol"/>
                <a:cs typeface="Symbol"/>
              </a:rPr>
              <a:t></a:t>
            </a:r>
            <a:r>
              <a:rPr dirty="0" sz="1200" spc="35">
                <a:latin typeface="Times New Roman"/>
                <a:cs typeface="Times New Roman"/>
              </a:rPr>
              <a:t>1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baseline="34722" sz="1800">
                <a:latin typeface="Times New Roman"/>
                <a:cs typeface="Times New Roman"/>
              </a:rPr>
              <a:t>14</a:t>
            </a:r>
            <a:r>
              <a:rPr dirty="0" baseline="34722" sz="1800" spc="-179">
                <a:latin typeface="Times New Roman"/>
                <a:cs typeface="Times New Roman"/>
              </a:rPr>
              <a:t> </a:t>
            </a:r>
            <a:r>
              <a:rPr dirty="0" baseline="34722" sz="1800">
                <a:latin typeface="Symbol"/>
                <a:cs typeface="Symbol"/>
              </a:rPr>
              <a:t></a:t>
            </a:r>
            <a:r>
              <a:rPr dirty="0" baseline="34722" sz="1800" spc="-157">
                <a:latin typeface="Times New Roman"/>
                <a:cs typeface="Times New Roman"/>
              </a:rPr>
              <a:t> </a:t>
            </a:r>
            <a:r>
              <a:rPr dirty="0" baseline="34722" sz="1800">
                <a:latin typeface="Times New Roman"/>
                <a:cs typeface="Times New Roman"/>
              </a:rPr>
              <a:t>2</a:t>
            </a:r>
            <a:r>
              <a:rPr dirty="0" baseline="34722" sz="1800" spc="67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baseline="34722" sz="1800">
                <a:latin typeface="Times New Roman"/>
                <a:cs typeface="Times New Roman"/>
              </a:rPr>
              <a:t>12</a:t>
            </a:r>
            <a:r>
              <a:rPr dirty="0" baseline="34722" sz="18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57823" y="3121548"/>
            <a:ext cx="37465" cy="83820"/>
          </a:xfrm>
          <a:custGeom>
            <a:avLst/>
            <a:gdLst/>
            <a:ahLst/>
            <a:cxnLst/>
            <a:rect l="l" t="t" r="r" b="b"/>
            <a:pathLst>
              <a:path w="37464" h="83819">
                <a:moveTo>
                  <a:pt x="0" y="0"/>
                </a:moveTo>
                <a:lnTo>
                  <a:pt x="36909" y="835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94732" y="2984763"/>
            <a:ext cx="40640" cy="220979"/>
          </a:xfrm>
          <a:custGeom>
            <a:avLst/>
            <a:gdLst/>
            <a:ahLst/>
            <a:cxnLst/>
            <a:rect l="l" t="t" r="r" b="b"/>
            <a:pathLst>
              <a:path w="40639" h="220980">
                <a:moveTo>
                  <a:pt x="0" y="220353"/>
                </a:moveTo>
                <a:lnTo>
                  <a:pt x="404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35213" y="2984763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0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41154" y="2981216"/>
            <a:ext cx="946150" cy="224154"/>
          </a:xfrm>
          <a:custGeom>
            <a:avLst/>
            <a:gdLst/>
            <a:ahLst/>
            <a:cxnLst/>
            <a:rect l="l" t="t" r="r" b="b"/>
            <a:pathLst>
              <a:path w="946150" h="224155">
                <a:moveTo>
                  <a:pt x="61161" y="204191"/>
                </a:moveTo>
                <a:lnTo>
                  <a:pt x="53578" y="204191"/>
                </a:lnTo>
                <a:lnTo>
                  <a:pt x="91281" y="0"/>
                </a:lnTo>
                <a:lnTo>
                  <a:pt x="946150" y="0"/>
                </a:lnTo>
                <a:lnTo>
                  <a:pt x="946150" y="7489"/>
                </a:lnTo>
                <a:lnTo>
                  <a:pt x="97234" y="7489"/>
                </a:lnTo>
                <a:lnTo>
                  <a:pt x="61161" y="204191"/>
                </a:lnTo>
                <a:close/>
              </a:path>
              <a:path w="946150" h="224155">
                <a:moveTo>
                  <a:pt x="2778" y="154128"/>
                </a:moveTo>
                <a:lnTo>
                  <a:pt x="0" y="150187"/>
                </a:lnTo>
                <a:lnTo>
                  <a:pt x="21034" y="134419"/>
                </a:lnTo>
                <a:lnTo>
                  <a:pt x="26550" y="146245"/>
                </a:lnTo>
                <a:lnTo>
                  <a:pt x="12700" y="146245"/>
                </a:lnTo>
                <a:lnTo>
                  <a:pt x="2778" y="154128"/>
                </a:lnTo>
                <a:close/>
              </a:path>
              <a:path w="946150" h="224155">
                <a:moveTo>
                  <a:pt x="57546" y="223901"/>
                </a:moveTo>
                <a:lnTo>
                  <a:pt x="50006" y="223901"/>
                </a:lnTo>
                <a:lnTo>
                  <a:pt x="12700" y="146245"/>
                </a:lnTo>
                <a:lnTo>
                  <a:pt x="26550" y="146245"/>
                </a:lnTo>
                <a:lnTo>
                  <a:pt x="53578" y="204191"/>
                </a:lnTo>
                <a:lnTo>
                  <a:pt x="61161" y="204191"/>
                </a:lnTo>
                <a:lnTo>
                  <a:pt x="57546" y="2239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33973" y="3224038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37" y="0"/>
                </a:lnTo>
              </a:path>
            </a:pathLst>
          </a:custGeom>
          <a:ln w="74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84985" y="3120365"/>
            <a:ext cx="37465" cy="60325"/>
          </a:xfrm>
          <a:custGeom>
            <a:avLst/>
            <a:gdLst/>
            <a:ahLst/>
            <a:cxnLst/>
            <a:rect l="l" t="t" r="r" b="b"/>
            <a:pathLst>
              <a:path w="37464" h="60325">
                <a:moveTo>
                  <a:pt x="0" y="0"/>
                </a:moveTo>
                <a:lnTo>
                  <a:pt x="36909" y="603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21895" y="3021029"/>
            <a:ext cx="40640" cy="160020"/>
          </a:xfrm>
          <a:custGeom>
            <a:avLst/>
            <a:gdLst/>
            <a:ahLst/>
            <a:cxnLst/>
            <a:rect l="l" t="t" r="r" b="b"/>
            <a:pathLst>
              <a:path w="40639" h="160019">
                <a:moveTo>
                  <a:pt x="0" y="159648"/>
                </a:moveTo>
                <a:lnTo>
                  <a:pt x="404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62376" y="3021029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68316" y="3017481"/>
            <a:ext cx="255904" cy="163195"/>
          </a:xfrm>
          <a:custGeom>
            <a:avLst/>
            <a:gdLst/>
            <a:ahLst/>
            <a:cxnLst/>
            <a:rect l="l" t="t" r="r" b="b"/>
            <a:pathLst>
              <a:path w="255904" h="163194">
                <a:moveTo>
                  <a:pt x="61525" y="147428"/>
                </a:moveTo>
                <a:lnTo>
                  <a:pt x="53975" y="147428"/>
                </a:lnTo>
                <a:lnTo>
                  <a:pt x="91281" y="0"/>
                </a:lnTo>
                <a:lnTo>
                  <a:pt x="255587" y="0"/>
                </a:lnTo>
                <a:lnTo>
                  <a:pt x="255587" y="7489"/>
                </a:lnTo>
                <a:lnTo>
                  <a:pt x="96837" y="7489"/>
                </a:lnTo>
                <a:lnTo>
                  <a:pt x="61525" y="147428"/>
                </a:lnTo>
                <a:close/>
              </a:path>
              <a:path w="255904" h="163194">
                <a:moveTo>
                  <a:pt x="2381" y="113921"/>
                </a:moveTo>
                <a:lnTo>
                  <a:pt x="0" y="109585"/>
                </a:lnTo>
                <a:lnTo>
                  <a:pt x="21034" y="98153"/>
                </a:lnTo>
                <a:lnTo>
                  <a:pt x="27358" y="107614"/>
                </a:lnTo>
                <a:lnTo>
                  <a:pt x="12700" y="107614"/>
                </a:lnTo>
                <a:lnTo>
                  <a:pt x="2381" y="113921"/>
                </a:lnTo>
                <a:close/>
              </a:path>
              <a:path w="255904" h="163194">
                <a:moveTo>
                  <a:pt x="57546" y="163195"/>
                </a:moveTo>
                <a:lnTo>
                  <a:pt x="50006" y="163195"/>
                </a:lnTo>
                <a:lnTo>
                  <a:pt x="12700" y="107614"/>
                </a:lnTo>
                <a:lnTo>
                  <a:pt x="27358" y="107614"/>
                </a:lnTo>
                <a:lnTo>
                  <a:pt x="53975" y="147428"/>
                </a:lnTo>
                <a:lnTo>
                  <a:pt x="61525" y="147428"/>
                </a:lnTo>
                <a:lnTo>
                  <a:pt x="57546" y="163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61135" y="3224038"/>
            <a:ext cx="574675" cy="0"/>
          </a:xfrm>
          <a:custGeom>
            <a:avLst/>
            <a:gdLst/>
            <a:ahLst/>
            <a:cxnLst/>
            <a:rect l="l" t="t" r="r" b="b"/>
            <a:pathLst>
              <a:path w="574675" h="0">
                <a:moveTo>
                  <a:pt x="0" y="0"/>
                </a:moveTo>
                <a:lnTo>
                  <a:pt x="574675" y="0"/>
                </a:lnTo>
              </a:path>
            </a:pathLst>
          </a:custGeom>
          <a:ln w="74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86027" y="1928488"/>
            <a:ext cx="3846195" cy="1828164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20"/>
              </a:spcBef>
            </a:pPr>
            <a:r>
              <a:rPr dirty="0" sz="1100" spc="-40">
                <a:latin typeface="Arial"/>
                <a:cs typeface="Arial"/>
              </a:rPr>
              <a:t>Now,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25">
                <a:latin typeface="Arial"/>
                <a:cs typeface="Arial"/>
              </a:rPr>
              <a:t>just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35">
                <a:latin typeface="Arial"/>
                <a:cs typeface="Arial"/>
              </a:rPr>
              <a:t>quadratic</a:t>
            </a:r>
            <a:r>
              <a:rPr dirty="0" sz="1100" spc="-114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equation,</a:t>
            </a:r>
            <a:endParaRPr sz="1100">
              <a:latin typeface="Arial"/>
              <a:cs typeface="Arial"/>
            </a:endParaRPr>
          </a:p>
          <a:p>
            <a:pPr algn="ctr" marL="1615440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i="1">
                <a:latin typeface="Times New Roman"/>
                <a:cs typeface="Times New Roman"/>
              </a:rPr>
              <a:t>c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r>
              <a:rPr dirty="0" baseline="43650" sz="1050" spc="-7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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5" i="1">
                <a:latin typeface="Times New Roman"/>
                <a:cs typeface="Times New Roman"/>
              </a:rPr>
              <a:t>c</a:t>
            </a:r>
            <a:r>
              <a:rPr dirty="0" sz="1200" spc="-100" i="1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Symbol"/>
                <a:cs typeface="Symbol"/>
              </a:rPr>
              <a:t></a:t>
            </a:r>
            <a:r>
              <a:rPr dirty="0" sz="1200" spc="30">
                <a:latin typeface="Times New Roman"/>
                <a:cs typeface="Times New Roman"/>
              </a:rPr>
              <a:t>1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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 algn="ctr" marL="1634489">
              <a:lnSpc>
                <a:spcPct val="100000"/>
              </a:lnSpc>
              <a:spcBef>
                <a:spcPts val="505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i="1">
                <a:latin typeface="Times New Roman"/>
                <a:cs typeface="Times New Roman"/>
              </a:rPr>
              <a:t>c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r>
              <a:rPr dirty="0" baseline="43650" sz="1050" spc="-7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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5" i="1">
                <a:latin typeface="Times New Roman"/>
                <a:cs typeface="Times New Roman"/>
              </a:rPr>
              <a:t>c</a:t>
            </a:r>
            <a:r>
              <a:rPr dirty="0" sz="1200" spc="-10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5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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100" spc="-70">
                <a:latin typeface="Arial"/>
                <a:cs typeface="Arial"/>
              </a:rPr>
              <a:t>Using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35">
                <a:latin typeface="Arial"/>
                <a:cs typeface="Arial"/>
              </a:rPr>
              <a:t>quadratic </a:t>
            </a:r>
            <a:r>
              <a:rPr dirty="0" sz="1100" spc="-25">
                <a:latin typeface="Arial"/>
                <a:cs typeface="Arial"/>
              </a:rPr>
              <a:t>formula </a:t>
            </a:r>
            <a:r>
              <a:rPr dirty="0" sz="1100" spc="-30">
                <a:latin typeface="Arial"/>
                <a:cs typeface="Arial"/>
              </a:rPr>
              <a:t>on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35">
                <a:latin typeface="Arial"/>
                <a:cs typeface="Arial"/>
              </a:rPr>
              <a:t>we</a:t>
            </a:r>
            <a:r>
              <a:rPr dirty="0" sz="1100" spc="-229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get,</a:t>
            </a:r>
            <a:endParaRPr sz="1100">
              <a:latin typeface="Arial"/>
              <a:cs typeface="Arial"/>
            </a:endParaRPr>
          </a:p>
          <a:p>
            <a:pPr algn="ctr" marL="1608455">
              <a:lnSpc>
                <a:spcPct val="100000"/>
              </a:lnSpc>
              <a:spcBef>
                <a:spcPts val="160"/>
              </a:spcBef>
              <a:tabLst>
                <a:tab pos="3667760" algn="l"/>
              </a:tabLst>
            </a:pPr>
            <a:r>
              <a:rPr dirty="0" baseline="-39351" sz="1800" i="1">
                <a:latin typeface="Times New Roman"/>
                <a:cs typeface="Times New Roman"/>
              </a:rPr>
              <a:t>c</a:t>
            </a:r>
            <a:r>
              <a:rPr dirty="0" baseline="-39351" sz="1800" spc="-15" i="1">
                <a:latin typeface="Times New Roman"/>
                <a:cs typeface="Times New Roman"/>
              </a:rPr>
              <a:t> </a:t>
            </a:r>
            <a:r>
              <a:rPr dirty="0" baseline="-39351" sz="1800">
                <a:latin typeface="Symbol"/>
                <a:cs typeface="Symbol"/>
              </a:rPr>
              <a:t></a:t>
            </a:r>
            <a:r>
              <a:rPr dirty="0" baseline="-39351" sz="1800" spc="104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4</a:t>
            </a:r>
            <a:r>
              <a:rPr dirty="0" baseline="4629" sz="1800" spc="-172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</a:t>
            </a:r>
            <a:r>
              <a:rPr dirty="0" baseline="4629" sz="1800">
                <a:latin typeface="Times New Roman"/>
                <a:cs typeface="Times New Roman"/>
              </a:rPr>
              <a:t>   16</a:t>
            </a:r>
            <a:r>
              <a:rPr dirty="0" baseline="4629" sz="1800" spc="-172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15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4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sz="1550" spc="-65">
                <a:latin typeface="Symbol"/>
                <a:cs typeface="Symbol"/>
              </a:rPr>
              <a:t></a:t>
            </a:r>
            <a:r>
              <a:rPr dirty="0" baseline="4629" sz="1800" spc="37">
                <a:latin typeface="Times New Roman"/>
                <a:cs typeface="Times New Roman"/>
              </a:rPr>
              <a:t>3</a:t>
            </a:r>
            <a:r>
              <a:rPr dirty="0" sz="1550" spc="-10">
                <a:latin typeface="Symbol"/>
                <a:cs typeface="Symbol"/>
              </a:rPr>
              <a:t></a:t>
            </a:r>
            <a:r>
              <a:rPr dirty="0" sz="1550" spc="-25">
                <a:latin typeface="Symbol"/>
                <a:cs typeface="Symbol"/>
              </a:rPr>
              <a:t>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60">
                <a:latin typeface="Times New Roman"/>
                <a:cs typeface="Times New Roman"/>
              </a:rPr>
              <a:t>5</a:t>
            </a:r>
            <a:r>
              <a:rPr dirty="0" sz="1550" spc="-125">
                <a:latin typeface="Symbol"/>
                <a:cs typeface="Symbol"/>
              </a:rPr>
              <a:t></a:t>
            </a:r>
            <a:r>
              <a:rPr dirty="0" sz="1550" spc="55">
                <a:latin typeface="Times New Roman"/>
                <a:cs typeface="Times New Roman"/>
              </a:rPr>
              <a:t> </a:t>
            </a:r>
            <a:r>
              <a:rPr dirty="0" baseline="-39351" sz="1800">
                <a:latin typeface="Symbol"/>
                <a:cs typeface="Symbol"/>
              </a:rPr>
              <a:t></a:t>
            </a:r>
            <a:r>
              <a:rPr dirty="0" baseline="-39351" sz="1800" spc="104">
                <a:latin typeface="Times New Roman"/>
                <a:cs typeface="Times New Roman"/>
              </a:rPr>
              <a:t> </a:t>
            </a:r>
            <a:r>
              <a:rPr dirty="0" baseline="-4629" sz="1800" spc="-7">
                <a:latin typeface="Symbol"/>
                <a:cs typeface="Symbol"/>
              </a:rPr>
              <a:t></a:t>
            </a:r>
            <a:r>
              <a:rPr dirty="0" baseline="-4629" sz="1800">
                <a:latin typeface="Times New Roman"/>
                <a:cs typeface="Times New Roman"/>
              </a:rPr>
              <a:t>4</a:t>
            </a:r>
            <a:r>
              <a:rPr dirty="0" baseline="-4629" sz="1800" spc="-172">
                <a:latin typeface="Times New Roman"/>
                <a:cs typeface="Times New Roman"/>
              </a:rPr>
              <a:t> </a:t>
            </a:r>
            <a:r>
              <a:rPr dirty="0" baseline="-4629" sz="1800">
                <a:latin typeface="Symbol"/>
                <a:cs typeface="Symbol"/>
              </a:rPr>
              <a:t></a:t>
            </a:r>
            <a:r>
              <a:rPr dirty="0" baseline="-4629" sz="1800">
                <a:latin typeface="Times New Roman"/>
                <a:cs typeface="Times New Roman"/>
              </a:rPr>
              <a:t>	76</a:t>
            </a:r>
            <a:endParaRPr baseline="-4629" sz="1800">
              <a:latin typeface="Times New Roman"/>
              <a:cs typeface="Times New Roman"/>
            </a:endParaRPr>
          </a:p>
          <a:p>
            <a:pPr marL="2443480">
              <a:lnSpc>
                <a:spcPct val="100000"/>
              </a:lnSpc>
              <a:spcBef>
                <a:spcPts val="280"/>
              </a:spcBef>
              <a:tabLst>
                <a:tab pos="3524885" algn="l"/>
              </a:tabLst>
            </a:pPr>
            <a:r>
              <a:rPr dirty="0" sz="1200">
                <a:latin typeface="Times New Roman"/>
                <a:cs typeface="Times New Roman"/>
              </a:rPr>
              <a:t>6	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100" spc="-100">
                <a:latin typeface="Arial"/>
                <a:cs typeface="Arial"/>
              </a:rPr>
              <a:t>So, </a:t>
            </a:r>
            <a:r>
              <a:rPr dirty="0" sz="1100" spc="-50">
                <a:latin typeface="Arial"/>
                <a:cs typeface="Arial"/>
              </a:rPr>
              <a:t>solving </a:t>
            </a:r>
            <a:r>
              <a:rPr dirty="0" sz="1100" spc="-70">
                <a:latin typeface="Arial"/>
                <a:cs typeface="Arial"/>
              </a:rPr>
              <a:t>gives </a:t>
            </a:r>
            <a:r>
              <a:rPr dirty="0" sz="1100" spc="5">
                <a:latin typeface="Arial"/>
                <a:cs typeface="Arial"/>
              </a:rPr>
              <a:t>two </a:t>
            </a:r>
            <a:r>
              <a:rPr dirty="0" sz="1100" spc="-60">
                <a:latin typeface="Arial"/>
                <a:cs typeface="Arial"/>
              </a:rPr>
              <a:t>values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105">
                <a:latin typeface="Arial"/>
                <a:cs typeface="Arial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</a:t>
            </a:r>
            <a:r>
              <a:rPr dirty="0" sz="1100" spc="-4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00839" y="3890162"/>
            <a:ext cx="37465" cy="60325"/>
          </a:xfrm>
          <a:custGeom>
            <a:avLst/>
            <a:gdLst/>
            <a:ahLst/>
            <a:cxnLst/>
            <a:rect l="l" t="t" r="r" b="b"/>
            <a:pathLst>
              <a:path w="37464" h="60325">
                <a:moveTo>
                  <a:pt x="0" y="0"/>
                </a:moveTo>
                <a:lnTo>
                  <a:pt x="36946" y="602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37786" y="3790884"/>
            <a:ext cx="40640" cy="160020"/>
          </a:xfrm>
          <a:custGeom>
            <a:avLst/>
            <a:gdLst/>
            <a:ahLst/>
            <a:cxnLst/>
            <a:rect l="l" t="t" r="r" b="b"/>
            <a:pathLst>
              <a:path w="40639" h="160020">
                <a:moveTo>
                  <a:pt x="0" y="159552"/>
                </a:moveTo>
                <a:lnTo>
                  <a:pt x="40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78308" y="379088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6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84154" y="3787339"/>
            <a:ext cx="255904" cy="163195"/>
          </a:xfrm>
          <a:custGeom>
            <a:avLst/>
            <a:gdLst/>
            <a:ahLst/>
            <a:cxnLst/>
            <a:rect l="l" t="t" r="r" b="b"/>
            <a:pathLst>
              <a:path w="255905" h="163195">
                <a:moveTo>
                  <a:pt x="61588" y="147339"/>
                </a:moveTo>
                <a:lnTo>
                  <a:pt x="54029" y="147339"/>
                </a:lnTo>
                <a:lnTo>
                  <a:pt x="91373" y="0"/>
                </a:lnTo>
                <a:lnTo>
                  <a:pt x="255843" y="0"/>
                </a:lnTo>
                <a:lnTo>
                  <a:pt x="255843" y="7484"/>
                </a:lnTo>
                <a:lnTo>
                  <a:pt x="96934" y="7484"/>
                </a:lnTo>
                <a:lnTo>
                  <a:pt x="61588" y="147339"/>
                </a:lnTo>
                <a:close/>
              </a:path>
              <a:path w="255905" h="163195">
                <a:moveTo>
                  <a:pt x="2384" y="113853"/>
                </a:moveTo>
                <a:lnTo>
                  <a:pt x="0" y="109519"/>
                </a:lnTo>
                <a:lnTo>
                  <a:pt x="21055" y="98095"/>
                </a:lnTo>
                <a:lnTo>
                  <a:pt x="27386" y="107549"/>
                </a:lnTo>
                <a:lnTo>
                  <a:pt x="12713" y="107549"/>
                </a:lnTo>
                <a:lnTo>
                  <a:pt x="2384" y="113853"/>
                </a:lnTo>
                <a:close/>
              </a:path>
              <a:path w="255905" h="163195">
                <a:moveTo>
                  <a:pt x="57605" y="163097"/>
                </a:moveTo>
                <a:lnTo>
                  <a:pt x="50056" y="163097"/>
                </a:lnTo>
                <a:lnTo>
                  <a:pt x="12713" y="107549"/>
                </a:lnTo>
                <a:lnTo>
                  <a:pt x="27386" y="107549"/>
                </a:lnTo>
                <a:lnTo>
                  <a:pt x="54029" y="147339"/>
                </a:lnTo>
                <a:lnTo>
                  <a:pt x="61588" y="147339"/>
                </a:lnTo>
                <a:lnTo>
                  <a:pt x="57605" y="163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6665" y="3993772"/>
            <a:ext cx="575310" cy="0"/>
          </a:xfrm>
          <a:custGeom>
            <a:avLst/>
            <a:gdLst/>
            <a:ahLst/>
            <a:cxnLst/>
            <a:rect l="l" t="t" r="r" b="b"/>
            <a:pathLst>
              <a:path w="575310" h="0">
                <a:moveTo>
                  <a:pt x="0" y="0"/>
                </a:moveTo>
                <a:lnTo>
                  <a:pt x="575250" y="0"/>
                </a:lnTo>
              </a:path>
            </a:pathLst>
          </a:custGeom>
          <a:ln w="74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698663" y="3890162"/>
            <a:ext cx="37465" cy="60325"/>
          </a:xfrm>
          <a:custGeom>
            <a:avLst/>
            <a:gdLst/>
            <a:ahLst/>
            <a:cxnLst/>
            <a:rect l="l" t="t" r="r" b="b"/>
            <a:pathLst>
              <a:path w="37464" h="60325">
                <a:moveTo>
                  <a:pt x="0" y="0"/>
                </a:moveTo>
                <a:lnTo>
                  <a:pt x="36946" y="602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35610" y="3790884"/>
            <a:ext cx="40640" cy="160020"/>
          </a:xfrm>
          <a:custGeom>
            <a:avLst/>
            <a:gdLst/>
            <a:ahLst/>
            <a:cxnLst/>
            <a:rect l="l" t="t" r="r" b="b"/>
            <a:pathLst>
              <a:path w="40639" h="160020">
                <a:moveTo>
                  <a:pt x="0" y="159552"/>
                </a:moveTo>
                <a:lnTo>
                  <a:pt x="40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76132" y="379088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6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81978" y="3787339"/>
            <a:ext cx="255904" cy="163195"/>
          </a:xfrm>
          <a:custGeom>
            <a:avLst/>
            <a:gdLst/>
            <a:ahLst/>
            <a:cxnLst/>
            <a:rect l="l" t="t" r="r" b="b"/>
            <a:pathLst>
              <a:path w="255904" h="163195">
                <a:moveTo>
                  <a:pt x="61587" y="147339"/>
                </a:moveTo>
                <a:lnTo>
                  <a:pt x="54029" y="147339"/>
                </a:lnTo>
                <a:lnTo>
                  <a:pt x="91373" y="0"/>
                </a:lnTo>
                <a:lnTo>
                  <a:pt x="255843" y="0"/>
                </a:lnTo>
                <a:lnTo>
                  <a:pt x="255843" y="7484"/>
                </a:lnTo>
                <a:lnTo>
                  <a:pt x="96934" y="7484"/>
                </a:lnTo>
                <a:lnTo>
                  <a:pt x="61587" y="147339"/>
                </a:lnTo>
                <a:close/>
              </a:path>
              <a:path w="255904" h="163195">
                <a:moveTo>
                  <a:pt x="2384" y="113853"/>
                </a:moveTo>
                <a:lnTo>
                  <a:pt x="0" y="109519"/>
                </a:lnTo>
                <a:lnTo>
                  <a:pt x="21055" y="98095"/>
                </a:lnTo>
                <a:lnTo>
                  <a:pt x="27386" y="107549"/>
                </a:lnTo>
                <a:lnTo>
                  <a:pt x="12713" y="107549"/>
                </a:lnTo>
                <a:lnTo>
                  <a:pt x="2384" y="113853"/>
                </a:lnTo>
                <a:close/>
              </a:path>
              <a:path w="255904" h="163195">
                <a:moveTo>
                  <a:pt x="57604" y="163097"/>
                </a:moveTo>
                <a:lnTo>
                  <a:pt x="50056" y="163097"/>
                </a:lnTo>
                <a:lnTo>
                  <a:pt x="12713" y="107549"/>
                </a:lnTo>
                <a:lnTo>
                  <a:pt x="27386" y="107549"/>
                </a:lnTo>
                <a:lnTo>
                  <a:pt x="54029" y="147339"/>
                </a:lnTo>
                <a:lnTo>
                  <a:pt x="61587" y="147339"/>
                </a:lnTo>
                <a:lnTo>
                  <a:pt x="57604" y="163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76873" y="3993772"/>
            <a:ext cx="573405" cy="0"/>
          </a:xfrm>
          <a:custGeom>
            <a:avLst/>
            <a:gdLst/>
            <a:ahLst/>
            <a:cxnLst/>
            <a:rect l="l" t="t" r="r" b="b"/>
            <a:pathLst>
              <a:path w="573404" h="0">
                <a:moveTo>
                  <a:pt x="0" y="0"/>
                </a:moveTo>
                <a:lnTo>
                  <a:pt x="572866" y="0"/>
                </a:lnTo>
              </a:path>
            </a:pathLst>
          </a:custGeom>
          <a:ln w="74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850214" y="3740296"/>
            <a:ext cx="566420" cy="45275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54610">
              <a:lnSpc>
                <a:spcPct val="100000"/>
              </a:lnSpc>
              <a:spcBef>
                <a:spcPts val="340"/>
              </a:spcBef>
            </a:pPr>
            <a:r>
              <a:rPr dirty="0" baseline="-34722" sz="1800" i="1">
                <a:latin typeface="Times New Roman"/>
                <a:cs typeface="Times New Roman"/>
              </a:rPr>
              <a:t>c </a:t>
            </a:r>
            <a:r>
              <a:rPr dirty="0" baseline="-34722" sz="1800">
                <a:latin typeface="Symbol"/>
                <a:cs typeface="Symbol"/>
              </a:rPr>
              <a:t></a:t>
            </a:r>
            <a:r>
              <a:rPr dirty="0" baseline="-34722" sz="18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</a:t>
            </a:r>
            <a:endParaRPr sz="1200">
              <a:latin typeface="Symbol"/>
              <a:cs typeface="Symbol"/>
            </a:endParaRPr>
          </a:p>
          <a:p>
            <a:pPr algn="r" marR="5080">
              <a:lnSpc>
                <a:spcPct val="100000"/>
              </a:lnSpc>
              <a:spcBef>
                <a:spcPts val="244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82682" y="3867622"/>
            <a:ext cx="75882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baseline="34722" sz="1800">
                <a:latin typeface="Times New Roman"/>
                <a:cs typeface="Times New Roman"/>
              </a:rPr>
              <a:t>76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0.7863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50422" y="3740296"/>
            <a:ext cx="565150" cy="45275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340"/>
              </a:spcBef>
            </a:pPr>
            <a:r>
              <a:rPr dirty="0" baseline="-34722" sz="1800" i="1">
                <a:latin typeface="Times New Roman"/>
                <a:cs typeface="Times New Roman"/>
              </a:rPr>
              <a:t>c </a:t>
            </a:r>
            <a:r>
              <a:rPr dirty="0" baseline="-34722" sz="1800">
                <a:latin typeface="Symbol"/>
                <a:cs typeface="Symbol"/>
              </a:rPr>
              <a:t></a:t>
            </a:r>
            <a:r>
              <a:rPr dirty="0" baseline="-34722" sz="18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</a:t>
            </a:r>
            <a:endParaRPr sz="1200">
              <a:latin typeface="Symbol"/>
              <a:cs typeface="Symbol"/>
            </a:endParaRPr>
          </a:p>
          <a:p>
            <a:pPr algn="r" marR="5080">
              <a:lnSpc>
                <a:spcPct val="100000"/>
              </a:lnSpc>
              <a:spcBef>
                <a:spcPts val="244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80488" y="3867622"/>
            <a:ext cx="84518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baseline="34722" sz="1800">
                <a:latin typeface="Times New Roman"/>
                <a:cs typeface="Times New Roman"/>
              </a:rPr>
              <a:t>76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5">
                <a:latin typeface="Times New Roman"/>
                <a:cs typeface="Times New Roman"/>
              </a:rPr>
              <a:t>2.1196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86027" y="4332168"/>
            <a:ext cx="5745480" cy="105664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R="5080">
              <a:lnSpc>
                <a:spcPct val="101800"/>
              </a:lnSpc>
              <a:spcBef>
                <a:spcPts val="80"/>
              </a:spcBef>
            </a:pPr>
            <a:r>
              <a:rPr dirty="0" sz="1100" spc="-35">
                <a:latin typeface="Arial"/>
                <a:cs typeface="Arial"/>
              </a:rPr>
              <a:t>Notice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30">
                <a:latin typeface="Arial"/>
                <a:cs typeface="Arial"/>
              </a:rPr>
              <a:t>only </a:t>
            </a:r>
            <a:r>
              <a:rPr dirty="0" sz="1100" spc="-50">
                <a:latin typeface="Arial"/>
                <a:cs typeface="Arial"/>
              </a:rPr>
              <a:t>one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50">
                <a:latin typeface="Arial"/>
                <a:cs typeface="Arial"/>
              </a:rPr>
              <a:t>these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40">
                <a:latin typeface="Arial"/>
                <a:cs typeface="Arial"/>
              </a:rPr>
              <a:t>actually </a:t>
            </a:r>
            <a:r>
              <a:rPr dirty="0" sz="1100" spc="-15">
                <a:latin typeface="Arial"/>
                <a:cs typeface="Arial"/>
              </a:rPr>
              <a:t>in the </a:t>
            </a:r>
            <a:r>
              <a:rPr dirty="0" sz="1100" spc="-20">
                <a:latin typeface="Arial"/>
                <a:cs typeface="Arial"/>
              </a:rPr>
              <a:t>interval </a:t>
            </a:r>
            <a:r>
              <a:rPr dirty="0" sz="1100" spc="-50">
                <a:latin typeface="Arial"/>
                <a:cs typeface="Arial"/>
              </a:rPr>
              <a:t>given </a:t>
            </a:r>
            <a:r>
              <a:rPr dirty="0" sz="1100" spc="-15">
                <a:latin typeface="Arial"/>
                <a:cs typeface="Arial"/>
              </a:rPr>
              <a:t>in the </a:t>
            </a:r>
            <a:r>
              <a:rPr dirty="0" sz="1100" spc="-30">
                <a:latin typeface="Arial"/>
                <a:cs typeface="Arial"/>
              </a:rPr>
              <a:t>problem. </a:t>
            </a:r>
            <a:r>
              <a:rPr dirty="0" sz="1100" spc="-55">
                <a:latin typeface="Arial"/>
                <a:cs typeface="Arial"/>
              </a:rPr>
              <a:t>That </a:t>
            </a:r>
            <a:r>
              <a:rPr dirty="0" sz="1100" spc="-70">
                <a:latin typeface="Arial"/>
                <a:cs typeface="Arial"/>
              </a:rPr>
              <a:t>means </a:t>
            </a:r>
            <a:r>
              <a:rPr dirty="0" sz="1100" spc="-5">
                <a:latin typeface="Arial"/>
                <a:cs typeface="Arial"/>
              </a:rPr>
              <a:t>that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>
                <a:latin typeface="Arial"/>
                <a:cs typeface="Arial"/>
              </a:rPr>
              <a:t>will  </a:t>
            </a:r>
            <a:r>
              <a:rPr dirty="0" sz="1100" spc="-50">
                <a:latin typeface="Arial"/>
                <a:cs typeface="Arial"/>
              </a:rPr>
              <a:t>exclude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65">
                <a:latin typeface="Arial"/>
                <a:cs typeface="Arial"/>
              </a:rPr>
              <a:t>second </a:t>
            </a:r>
            <a:r>
              <a:rPr dirty="0" sz="1100" spc="-45">
                <a:latin typeface="Arial"/>
                <a:cs typeface="Arial"/>
              </a:rPr>
              <a:t>one </a:t>
            </a:r>
            <a:r>
              <a:rPr dirty="0" sz="1100" spc="-60">
                <a:latin typeface="Arial"/>
                <a:cs typeface="Arial"/>
              </a:rPr>
              <a:t>(since </a:t>
            </a:r>
            <a:r>
              <a:rPr dirty="0" sz="1100" spc="30">
                <a:latin typeface="Arial"/>
                <a:cs typeface="Arial"/>
              </a:rPr>
              <a:t>it</a:t>
            </a:r>
            <a:r>
              <a:rPr dirty="0" sz="1100" spc="-2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isn’t in the </a:t>
            </a:r>
            <a:r>
              <a:rPr dirty="0" sz="1100" spc="-25">
                <a:latin typeface="Arial"/>
                <a:cs typeface="Arial"/>
              </a:rPr>
              <a:t>interval). </a:t>
            </a:r>
            <a:r>
              <a:rPr dirty="0" sz="1100" spc="-80">
                <a:latin typeface="Arial"/>
                <a:cs typeface="Arial"/>
              </a:rPr>
              <a:t>The </a:t>
            </a:r>
            <a:r>
              <a:rPr dirty="0" sz="1100" spc="-35">
                <a:latin typeface="Arial"/>
                <a:cs typeface="Arial"/>
              </a:rPr>
              <a:t>number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20">
                <a:latin typeface="Arial"/>
                <a:cs typeface="Arial"/>
              </a:rPr>
              <a:t>we’re </a:t>
            </a:r>
            <a:r>
              <a:rPr dirty="0" sz="1100" spc="-15">
                <a:latin typeface="Arial"/>
                <a:cs typeface="Arial"/>
              </a:rPr>
              <a:t>after in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30">
                <a:latin typeface="Arial"/>
                <a:cs typeface="Arial"/>
              </a:rPr>
              <a:t>problem </a:t>
            </a:r>
            <a:r>
              <a:rPr dirty="0" sz="1100" spc="-50">
                <a:latin typeface="Arial"/>
                <a:cs typeface="Arial"/>
              </a:rPr>
              <a:t>is,</a:t>
            </a:r>
            <a:endParaRPr sz="1100">
              <a:latin typeface="Arial"/>
              <a:cs typeface="Arial"/>
            </a:endParaRPr>
          </a:p>
          <a:p>
            <a:pPr marL="2421255">
              <a:lnSpc>
                <a:spcPct val="100000"/>
              </a:lnSpc>
              <a:spcBef>
                <a:spcPts val="10"/>
              </a:spcBef>
            </a:pPr>
            <a:r>
              <a:rPr dirty="0" sz="1200" i="1">
                <a:latin typeface="Times New Roman"/>
                <a:cs typeface="Times New Roman"/>
              </a:rPr>
              <a:t>c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0.7863</a:t>
            </a:r>
            <a:endParaRPr sz="1200">
              <a:latin typeface="Times New Roman"/>
              <a:cs typeface="Times New Roman"/>
            </a:endParaRPr>
          </a:p>
          <a:p>
            <a:pPr marR="167640">
              <a:lnSpc>
                <a:spcPct val="101899"/>
              </a:lnSpc>
              <a:spcBef>
                <a:spcPts val="1310"/>
              </a:spcBef>
            </a:pPr>
            <a:r>
              <a:rPr dirty="0" sz="1100" spc="-105">
                <a:latin typeface="Arial"/>
                <a:cs typeface="Arial"/>
              </a:rPr>
              <a:t>Be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careful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not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80">
                <a:latin typeface="Arial"/>
                <a:cs typeface="Arial"/>
              </a:rPr>
              <a:t>assume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only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one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numbers </a:t>
            </a:r>
            <a:r>
              <a:rPr dirty="0" sz="1100">
                <a:latin typeface="Arial"/>
                <a:cs typeface="Arial"/>
              </a:rPr>
              <a:t>will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work.</a:t>
            </a:r>
            <a:r>
              <a:rPr dirty="0" sz="1100" spc="204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It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possible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both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them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to  </a:t>
            </a:r>
            <a:r>
              <a:rPr dirty="0" sz="1100" spc="-20">
                <a:latin typeface="Arial"/>
                <a:cs typeface="Arial"/>
              </a:rPr>
              <a:t>work.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20496" y="917447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7447" y="914400"/>
            <a:ext cx="0" cy="4478020"/>
          </a:xfrm>
          <a:custGeom>
            <a:avLst/>
            <a:gdLst/>
            <a:ahLst/>
            <a:cxnLst/>
            <a:rect l="l" t="t" r="r" b="b"/>
            <a:pathLst>
              <a:path w="0" h="4478020">
                <a:moveTo>
                  <a:pt x="0" y="0"/>
                </a:moveTo>
                <a:lnTo>
                  <a:pt x="0" y="447751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20496" y="5388864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54952" y="914400"/>
            <a:ext cx="0" cy="4478020"/>
          </a:xfrm>
          <a:custGeom>
            <a:avLst/>
            <a:gdLst/>
            <a:ahLst/>
            <a:cxnLst/>
            <a:rect l="l" t="t" r="r" b="b"/>
            <a:pathLst>
              <a:path w="0" h="4478020">
                <a:moveTo>
                  <a:pt x="0" y="0"/>
                </a:moveTo>
                <a:lnTo>
                  <a:pt x="0" y="447751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17447" y="5565647"/>
            <a:ext cx="5937885" cy="343979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75"/>
              </a:lnSpc>
            </a:pPr>
            <a:r>
              <a:rPr dirty="0" baseline="4629" sz="1800" spc="-7" b="1" i="1">
                <a:latin typeface="Times New Roman"/>
                <a:cs typeface="Times New Roman"/>
              </a:rPr>
              <a:t>Example </a:t>
            </a:r>
            <a:r>
              <a:rPr dirty="0" baseline="4629" sz="1800" b="1" i="1">
                <a:latin typeface="Times New Roman"/>
                <a:cs typeface="Times New Roman"/>
              </a:rPr>
              <a:t>3 </a:t>
            </a:r>
            <a:r>
              <a:rPr dirty="0" baseline="5050" sz="1650" spc="-120">
                <a:latin typeface="Arial"/>
                <a:cs typeface="Arial"/>
              </a:rPr>
              <a:t>Suppose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differentiable </a:t>
            </a:r>
            <a:r>
              <a:rPr dirty="0" baseline="5050" sz="1650" spc="-44">
                <a:latin typeface="Arial"/>
                <a:cs typeface="Arial"/>
              </a:rPr>
              <a:t>on </a:t>
            </a:r>
            <a:r>
              <a:rPr dirty="0" sz="1650" spc="-45">
                <a:latin typeface="Symbol"/>
                <a:cs typeface="Symbol"/>
              </a:rPr>
              <a:t></a:t>
            </a:r>
            <a:r>
              <a:rPr dirty="0" baseline="4629" sz="1800" spc="-67">
                <a:latin typeface="Times New Roman"/>
                <a:cs typeface="Times New Roman"/>
              </a:rPr>
              <a:t>6,15</a:t>
            </a:r>
            <a:r>
              <a:rPr dirty="0" sz="1650" spc="-45">
                <a:latin typeface="Symbol"/>
                <a:cs typeface="Symbol"/>
              </a:rPr>
              <a:t></a:t>
            </a:r>
            <a:r>
              <a:rPr dirty="0" sz="1650" spc="-45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75">
                <a:latin typeface="Arial"/>
                <a:cs typeface="Arial"/>
              </a:rPr>
              <a:t>Let’s</a:t>
            </a:r>
            <a:r>
              <a:rPr dirty="0" baseline="5050" sz="1650" spc="-127">
                <a:latin typeface="Arial"/>
                <a:cs typeface="Arial"/>
              </a:rPr>
              <a:t> </a:t>
            </a:r>
            <a:r>
              <a:rPr dirty="0" baseline="5050" sz="1650" spc="-104">
                <a:latin typeface="Arial"/>
                <a:cs typeface="Arial"/>
              </a:rPr>
              <a:t>also</a:t>
            </a:r>
            <a:endParaRPr baseline="5050" sz="1650">
              <a:latin typeface="Arial"/>
              <a:cs typeface="Arial"/>
            </a:endParaRPr>
          </a:p>
          <a:p>
            <a:pPr marL="67945" marR="403225">
              <a:lnSpc>
                <a:spcPts val="2030"/>
              </a:lnSpc>
              <a:spcBef>
                <a:spcPts val="65"/>
              </a:spcBef>
            </a:pPr>
            <a:r>
              <a:rPr dirty="0" baseline="5050" sz="1650" spc="-97">
                <a:latin typeface="Arial"/>
                <a:cs typeface="Arial"/>
              </a:rPr>
              <a:t>suppose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52">
                <a:latin typeface="Arial"/>
                <a:cs typeface="Arial"/>
              </a:rPr>
              <a:t>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45">
                <a:latin typeface="Symbol"/>
                <a:cs typeface="Symbol"/>
              </a:rPr>
              <a:t></a:t>
            </a:r>
            <a:r>
              <a:rPr dirty="0" baseline="4629" sz="1800" spc="-67">
                <a:latin typeface="Times New Roman"/>
                <a:cs typeface="Times New Roman"/>
              </a:rPr>
              <a:t>6</a:t>
            </a:r>
            <a:r>
              <a:rPr dirty="0" sz="1600" spc="-45">
                <a:latin typeface="Symbol"/>
                <a:cs typeface="Symbol"/>
              </a:rPr>
              <a:t>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2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 spc="-7">
                <a:latin typeface="Arial"/>
                <a:cs typeface="Arial"/>
              </a:rPr>
              <a:t>that</a:t>
            </a:r>
            <a:r>
              <a:rPr dirty="0" baseline="5050" sz="1650" spc="-142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</a:t>
            </a:r>
            <a:r>
              <a:rPr dirty="0" baseline="4629" sz="1800">
                <a:latin typeface="Times New Roman"/>
                <a:cs typeface="Times New Roman"/>
              </a:rPr>
              <a:t> 10 </a:t>
            </a:r>
            <a:r>
              <a:rPr dirty="0" baseline="5050" sz="1650" spc="-44">
                <a:latin typeface="Arial"/>
                <a:cs typeface="Arial"/>
              </a:rPr>
              <a:t>. What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67">
                <a:latin typeface="Arial"/>
                <a:cs typeface="Arial"/>
              </a:rPr>
              <a:t>largest  </a:t>
            </a:r>
            <a:r>
              <a:rPr dirty="0" baseline="5050" sz="1650" spc="-75">
                <a:latin typeface="Arial"/>
                <a:cs typeface="Arial"/>
              </a:rPr>
              <a:t>possible value </a:t>
            </a:r>
            <a:r>
              <a:rPr dirty="0" baseline="5050" sz="1650">
                <a:latin typeface="Arial"/>
                <a:cs typeface="Arial"/>
              </a:rPr>
              <a:t>for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70">
                <a:latin typeface="Symbol"/>
                <a:cs typeface="Symbol"/>
              </a:rPr>
              <a:t></a:t>
            </a:r>
            <a:r>
              <a:rPr dirty="0" baseline="4629" sz="1800" spc="-104">
                <a:latin typeface="Times New Roman"/>
                <a:cs typeface="Times New Roman"/>
              </a:rPr>
              <a:t>15</a:t>
            </a:r>
            <a:r>
              <a:rPr dirty="0" sz="1600" spc="-70">
                <a:latin typeface="Symbol"/>
                <a:cs typeface="Symbol"/>
              </a:rPr>
              <a:t></a:t>
            </a:r>
            <a:r>
              <a:rPr dirty="0" sz="1600" spc="-190">
                <a:latin typeface="Times New Roman"/>
                <a:cs typeface="Times New Roman"/>
              </a:rPr>
              <a:t> </a:t>
            </a:r>
            <a:r>
              <a:rPr dirty="0" baseline="5050" sz="1650" spc="-157">
                <a:latin typeface="Arial"/>
                <a:cs typeface="Arial"/>
              </a:rPr>
              <a:t>?</a:t>
            </a:r>
            <a:endParaRPr baseline="5050" sz="165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1495"/>
              </a:spcBef>
            </a:pPr>
            <a:r>
              <a:rPr dirty="0" sz="1100" spc="-65" b="1" i="1">
                <a:latin typeface="Trebuchet MS"/>
                <a:cs typeface="Trebuchet MS"/>
              </a:rPr>
              <a:t>Solution</a:t>
            </a:r>
            <a:endParaRPr sz="1100">
              <a:latin typeface="Trebuchet MS"/>
              <a:cs typeface="Trebuchet MS"/>
            </a:endParaRPr>
          </a:p>
          <a:p>
            <a:pPr marL="68580">
              <a:lnSpc>
                <a:spcPts val="1265"/>
              </a:lnSpc>
              <a:spcBef>
                <a:spcPts val="20"/>
              </a:spcBef>
            </a:pPr>
            <a:r>
              <a:rPr dirty="0" sz="1100" spc="-50">
                <a:latin typeface="Arial"/>
                <a:cs typeface="Arial"/>
              </a:rPr>
              <a:t>Let’s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start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with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conclusion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60">
                <a:latin typeface="Arial"/>
                <a:cs typeface="Arial"/>
              </a:rPr>
              <a:t> Value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Theorem.</a:t>
            </a:r>
            <a:endParaRPr sz="1100">
              <a:latin typeface="Arial"/>
              <a:cs typeface="Arial"/>
            </a:endParaRPr>
          </a:p>
          <a:p>
            <a:pPr algn="ctr" marR="271145">
              <a:lnSpc>
                <a:spcPts val="1864"/>
              </a:lnSpc>
            </a:pP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70">
                <a:latin typeface="Symbol"/>
                <a:cs typeface="Symbol"/>
              </a:rPr>
              <a:t></a:t>
            </a:r>
            <a:r>
              <a:rPr dirty="0" baseline="4629" sz="1800" spc="-104">
                <a:latin typeface="Times New Roman"/>
                <a:cs typeface="Times New Roman"/>
              </a:rPr>
              <a:t>15</a:t>
            </a:r>
            <a:r>
              <a:rPr dirty="0" sz="1600" spc="-70">
                <a:latin typeface="Symbol"/>
                <a:cs typeface="Symbol"/>
              </a:rPr>
              <a:t>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>
                <a:latin typeface="Times New Roman"/>
                <a:cs typeface="Times New Roman"/>
              </a:rPr>
              <a:t>6</a:t>
            </a:r>
            <a:r>
              <a:rPr dirty="0" sz="1600" spc="-50">
                <a:latin typeface="Symbol"/>
                <a:cs typeface="Symbol"/>
              </a:rPr>
              <a:t>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217">
                <a:latin typeface="Symbol"/>
                <a:cs typeface="Symbol"/>
              </a:rPr>
              <a:t></a:t>
            </a:r>
            <a:r>
              <a:rPr dirty="0" sz="1600" spc="-145">
                <a:latin typeface="Symbol"/>
                <a:cs typeface="Symbol"/>
              </a:rPr>
              <a:t></a:t>
            </a:r>
            <a:r>
              <a:rPr dirty="0" baseline="4629" sz="1800" spc="-217" i="1">
                <a:latin typeface="Times New Roman"/>
                <a:cs typeface="Times New Roman"/>
              </a:rPr>
              <a:t>c</a:t>
            </a:r>
            <a:r>
              <a:rPr dirty="0" sz="1600" spc="-145">
                <a:latin typeface="Symbol"/>
                <a:cs typeface="Symbol"/>
              </a:rPr>
              <a:t></a:t>
            </a:r>
            <a:r>
              <a:rPr dirty="0" baseline="4629" sz="1800" spc="-217">
                <a:latin typeface="Times New Roman"/>
                <a:cs typeface="Times New Roman"/>
              </a:rPr>
              <a:t>15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209">
                <a:latin typeface="Times New Roman"/>
                <a:cs typeface="Times New Roman"/>
              </a:rPr>
              <a:t> </a:t>
            </a:r>
            <a:r>
              <a:rPr dirty="0" baseline="4629" sz="1800" spc="-67">
                <a:latin typeface="Times New Roman"/>
                <a:cs typeface="Times New Roman"/>
              </a:rPr>
              <a:t>6</a:t>
            </a:r>
            <a:r>
              <a:rPr dirty="0" sz="1600" spc="-45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67945">
              <a:lnSpc>
                <a:spcPts val="1265"/>
              </a:lnSpc>
              <a:spcBef>
                <a:spcPts val="1575"/>
              </a:spcBef>
            </a:pPr>
            <a:r>
              <a:rPr dirty="0" sz="1100" spc="-65">
                <a:latin typeface="Arial"/>
                <a:cs typeface="Arial"/>
              </a:rPr>
              <a:t>Plugging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for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known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quantities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and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rewriting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little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gives,</a:t>
            </a:r>
            <a:endParaRPr sz="1100">
              <a:latin typeface="Arial"/>
              <a:cs typeface="Arial"/>
            </a:endParaRPr>
          </a:p>
          <a:p>
            <a:pPr algn="ctr" marR="278765">
              <a:lnSpc>
                <a:spcPts val="1864"/>
              </a:lnSpc>
            </a:pP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70">
                <a:latin typeface="Symbol"/>
                <a:cs typeface="Symbol"/>
              </a:rPr>
              <a:t></a:t>
            </a:r>
            <a:r>
              <a:rPr dirty="0" baseline="4629" sz="1800" spc="-104">
                <a:latin typeface="Times New Roman"/>
                <a:cs typeface="Times New Roman"/>
              </a:rPr>
              <a:t>15</a:t>
            </a:r>
            <a:r>
              <a:rPr dirty="0" sz="1600" spc="-70">
                <a:latin typeface="Symbol"/>
                <a:cs typeface="Symbol"/>
              </a:rPr>
              <a:t>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-75">
                <a:latin typeface="Times New Roman"/>
                <a:cs typeface="Times New Roman"/>
              </a:rPr>
              <a:t>6</a:t>
            </a:r>
            <a:r>
              <a:rPr dirty="0" sz="1600" spc="-50">
                <a:latin typeface="Symbol"/>
                <a:cs typeface="Symbol"/>
              </a:rPr>
              <a:t>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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209">
                <a:latin typeface="Symbol"/>
                <a:cs typeface="Symbol"/>
              </a:rPr>
              <a:t>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baseline="4629" sz="1800" spc="-209" i="1">
                <a:latin typeface="Times New Roman"/>
                <a:cs typeface="Times New Roman"/>
              </a:rPr>
              <a:t>c</a:t>
            </a:r>
            <a:r>
              <a:rPr dirty="0" sz="1600" spc="-140">
                <a:latin typeface="Symbol"/>
                <a:cs typeface="Symbol"/>
              </a:rPr>
              <a:t></a:t>
            </a:r>
            <a:r>
              <a:rPr dirty="0" baseline="4629" sz="1800" spc="-209">
                <a:latin typeface="Times New Roman"/>
                <a:cs typeface="Times New Roman"/>
              </a:rPr>
              <a:t>15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-60">
                <a:latin typeface="Times New Roman"/>
                <a:cs typeface="Times New Roman"/>
              </a:rPr>
              <a:t>6</a:t>
            </a:r>
            <a:r>
              <a:rPr dirty="0" sz="1600" spc="-40">
                <a:latin typeface="Symbol"/>
                <a:cs typeface="Symbol"/>
              </a:rPr>
              <a:t></a:t>
            </a:r>
            <a:r>
              <a:rPr dirty="0" sz="1600" spc="-29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7">
                <a:latin typeface="Times New Roman"/>
                <a:cs typeface="Times New Roman"/>
              </a:rPr>
              <a:t>2 </a:t>
            </a:r>
            <a:r>
              <a:rPr dirty="0" baseline="4629" sz="1800" spc="-7">
                <a:latin typeface="Symbol"/>
                <a:cs typeface="Symbol"/>
              </a:rPr>
              <a:t></a:t>
            </a:r>
            <a:r>
              <a:rPr dirty="0" baseline="4629" sz="1800" spc="-7">
                <a:latin typeface="Times New Roman"/>
                <a:cs typeface="Times New Roman"/>
              </a:rPr>
              <a:t> 9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45">
                <a:latin typeface="Symbol"/>
                <a:cs typeface="Symbol"/>
              </a:rPr>
              <a:t></a:t>
            </a:r>
            <a:r>
              <a:rPr dirty="0" sz="1600" spc="-229">
                <a:latin typeface="Symbol"/>
                <a:cs typeface="Symbol"/>
              </a:rPr>
              <a:t></a:t>
            </a:r>
            <a:r>
              <a:rPr dirty="0" baseline="4629" sz="1800" spc="-345" i="1">
                <a:latin typeface="Times New Roman"/>
                <a:cs typeface="Times New Roman"/>
              </a:rPr>
              <a:t>c</a:t>
            </a:r>
            <a:r>
              <a:rPr dirty="0" sz="1600" spc="-229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67945">
              <a:lnSpc>
                <a:spcPct val="100000"/>
              </a:lnSpc>
              <a:spcBef>
                <a:spcPts val="1450"/>
              </a:spcBef>
            </a:pPr>
            <a:r>
              <a:rPr dirty="0" baseline="5050" sz="1650" spc="-60">
                <a:latin typeface="Arial"/>
                <a:cs typeface="Arial"/>
              </a:rPr>
              <a:t>Now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</a:t>
            </a:r>
            <a:r>
              <a:rPr dirty="0" baseline="4629" sz="1800">
                <a:latin typeface="Times New Roman"/>
                <a:cs typeface="Times New Roman"/>
              </a:rPr>
              <a:t> 10 </a:t>
            </a:r>
            <a:r>
              <a:rPr dirty="0" baseline="5050" sz="1650" spc="-112">
                <a:latin typeface="Arial"/>
                <a:cs typeface="Arial"/>
              </a:rPr>
              <a:t>so </a:t>
            </a:r>
            <a:r>
              <a:rPr dirty="0" baseline="5050" sz="1650" spc="-22">
                <a:latin typeface="Arial"/>
                <a:cs typeface="Arial"/>
              </a:rPr>
              <a:t>in </a:t>
            </a:r>
            <a:r>
              <a:rPr dirty="0" baseline="5050" sz="1650" spc="-37">
                <a:latin typeface="Arial"/>
                <a:cs typeface="Arial"/>
              </a:rPr>
              <a:t>particular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52">
                <a:latin typeface="Arial"/>
                <a:cs typeface="Arial"/>
              </a:rPr>
              <a:t>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345">
                <a:latin typeface="Symbol"/>
                <a:cs typeface="Symbol"/>
              </a:rPr>
              <a:t></a:t>
            </a:r>
            <a:r>
              <a:rPr dirty="0" sz="1600" spc="-229">
                <a:latin typeface="Symbol"/>
                <a:cs typeface="Symbol"/>
              </a:rPr>
              <a:t></a:t>
            </a:r>
            <a:r>
              <a:rPr dirty="0" baseline="4629" sz="1800" spc="-345" i="1">
                <a:latin typeface="Times New Roman"/>
                <a:cs typeface="Times New Roman"/>
              </a:rPr>
              <a:t>c</a:t>
            </a:r>
            <a:r>
              <a:rPr dirty="0" sz="1600" spc="-229">
                <a:latin typeface="Symbol"/>
                <a:cs typeface="Symbol"/>
              </a:rPr>
              <a:t>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</a:t>
            </a:r>
            <a:r>
              <a:rPr dirty="0" baseline="4629" sz="1800">
                <a:latin typeface="Times New Roman"/>
                <a:cs typeface="Times New Roman"/>
              </a:rPr>
              <a:t> 10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112">
                <a:latin typeface="Arial"/>
                <a:cs typeface="Arial"/>
              </a:rPr>
              <a:t>This </a:t>
            </a:r>
            <a:r>
              <a:rPr dirty="0" baseline="5050" sz="1650" spc="-97">
                <a:latin typeface="Arial"/>
                <a:cs typeface="Arial"/>
              </a:rPr>
              <a:t>gives </a:t>
            </a:r>
            <a:r>
              <a:rPr dirty="0" baseline="5050" sz="1650" spc="-120">
                <a:latin typeface="Arial"/>
                <a:cs typeface="Arial"/>
              </a:rPr>
              <a:t>us </a:t>
            </a:r>
            <a:r>
              <a:rPr dirty="0" baseline="5050" sz="1650" spc="-22">
                <a:latin typeface="Arial"/>
                <a:cs typeface="Arial"/>
              </a:rPr>
              <a:t>the</a:t>
            </a:r>
            <a:r>
              <a:rPr dirty="0" baseline="5050" sz="1650" spc="-277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following,</a:t>
            </a:r>
            <a:endParaRPr baseline="5050" sz="1650">
              <a:latin typeface="Arial"/>
              <a:cs typeface="Arial"/>
            </a:endParaRPr>
          </a:p>
          <a:p>
            <a:pPr algn="ctr" marR="282575">
              <a:lnSpc>
                <a:spcPct val="100000"/>
              </a:lnSpc>
              <a:spcBef>
                <a:spcPts val="114"/>
              </a:spcBef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12" i="1">
                <a:latin typeface="Times New Roman"/>
                <a:cs typeface="Times New Roman"/>
              </a:rPr>
              <a:t> </a:t>
            </a:r>
            <a:r>
              <a:rPr dirty="0" sz="1550" spc="-60">
                <a:latin typeface="Symbol"/>
                <a:cs typeface="Symbol"/>
              </a:rPr>
              <a:t></a:t>
            </a:r>
            <a:r>
              <a:rPr dirty="0" baseline="4629" sz="1800" spc="-89">
                <a:latin typeface="Times New Roman"/>
                <a:cs typeface="Times New Roman"/>
              </a:rPr>
              <a:t>15</a:t>
            </a:r>
            <a:r>
              <a:rPr dirty="0" sz="1550" spc="-60">
                <a:latin typeface="Symbol"/>
                <a:cs typeface="Symbol"/>
              </a:rPr>
              <a:t></a:t>
            </a:r>
            <a:r>
              <a:rPr dirty="0" sz="155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52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7">
                <a:latin typeface="Times New Roman"/>
                <a:cs typeface="Times New Roman"/>
              </a:rPr>
              <a:t>2</a:t>
            </a:r>
            <a:r>
              <a:rPr dirty="0" baseline="4629" sz="1800" spc="-179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87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9</a:t>
            </a:r>
            <a:r>
              <a:rPr dirty="0" baseline="4629" sz="1800" spc="-104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-67" i="1">
                <a:latin typeface="Times New Roman"/>
                <a:cs typeface="Times New Roman"/>
              </a:rPr>
              <a:t> </a:t>
            </a:r>
            <a:r>
              <a:rPr dirty="0" baseline="6944" sz="1800" spc="-337">
                <a:latin typeface="Symbol"/>
                <a:cs typeface="Symbol"/>
              </a:rPr>
              <a:t></a:t>
            </a:r>
            <a:r>
              <a:rPr dirty="0" sz="1550" spc="-225">
                <a:latin typeface="Symbol"/>
                <a:cs typeface="Symbol"/>
              </a:rPr>
              <a:t></a:t>
            </a:r>
            <a:r>
              <a:rPr dirty="0" baseline="4629" sz="1800" spc="-337" i="1">
                <a:latin typeface="Times New Roman"/>
                <a:cs typeface="Times New Roman"/>
              </a:rPr>
              <a:t>c</a:t>
            </a:r>
            <a:r>
              <a:rPr dirty="0" sz="1550" spc="-225"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  <a:p>
            <a:pPr algn="ctr" marL="12065">
              <a:lnSpc>
                <a:spcPct val="100000"/>
              </a:lnSpc>
              <a:spcBef>
                <a:spcPts val="145"/>
              </a:spcBef>
            </a:pPr>
            <a:r>
              <a:rPr dirty="0" baseline="4629" sz="1800">
                <a:latin typeface="Symbol"/>
                <a:cs typeface="Symbol"/>
              </a:rPr>
              <a:t></a:t>
            </a:r>
            <a:r>
              <a:rPr dirty="0" baseline="4629" sz="1800" spc="-89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</a:t>
            </a:r>
            <a:r>
              <a:rPr dirty="0" baseline="4629" sz="1800" spc="-7">
                <a:latin typeface="Times New Roman"/>
                <a:cs typeface="Times New Roman"/>
              </a:rPr>
              <a:t>2</a:t>
            </a:r>
            <a:r>
              <a:rPr dirty="0" baseline="4629" sz="1800" spc="-202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202">
                <a:latin typeface="Times New Roman"/>
                <a:cs typeface="Times New Roman"/>
              </a:rPr>
              <a:t> </a:t>
            </a:r>
            <a:r>
              <a:rPr dirty="0" sz="1550" spc="-25">
                <a:latin typeface="Symbol"/>
                <a:cs typeface="Symbol"/>
              </a:rPr>
              <a:t></a:t>
            </a:r>
            <a:r>
              <a:rPr dirty="0" baseline="4629" sz="1800" spc="-37">
                <a:latin typeface="Times New Roman"/>
                <a:cs typeface="Times New Roman"/>
              </a:rPr>
              <a:t>9</a:t>
            </a:r>
            <a:r>
              <a:rPr dirty="0" sz="1550" spc="-25">
                <a:latin typeface="Symbol"/>
                <a:cs typeface="Symbol"/>
              </a:rPr>
              <a:t></a:t>
            </a:r>
            <a:r>
              <a:rPr dirty="0" baseline="4629" sz="1800" spc="-37">
                <a:latin typeface="Times New Roman"/>
                <a:cs typeface="Times New Roman"/>
              </a:rPr>
              <a:t>10</a:t>
            </a:r>
            <a:endParaRPr baseline="4629" sz="1800">
              <a:latin typeface="Times New Roman"/>
              <a:cs typeface="Times New Roman"/>
            </a:endParaRPr>
          </a:p>
          <a:p>
            <a:pPr algn="ctr" marR="469900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88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447" y="917447"/>
            <a:ext cx="5937885" cy="69215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5050" sz="1650" spc="-44">
                <a:latin typeface="Arial"/>
                <a:cs typeface="Arial"/>
              </a:rPr>
              <a:t>All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37">
                <a:latin typeface="Arial"/>
                <a:cs typeface="Arial"/>
              </a:rPr>
              <a:t>did </a:t>
            </a:r>
            <a:r>
              <a:rPr dirty="0" baseline="5050" sz="1650" spc="-112">
                <a:latin typeface="Arial"/>
                <a:cs typeface="Arial"/>
              </a:rPr>
              <a:t>was </a:t>
            </a:r>
            <a:r>
              <a:rPr dirty="0" baseline="5050" sz="1650" spc="-75">
                <a:latin typeface="Arial"/>
                <a:cs typeface="Arial"/>
              </a:rPr>
              <a:t>replace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with </a:t>
            </a:r>
            <a:r>
              <a:rPr dirty="0" baseline="5050" sz="1650" spc="-30">
                <a:latin typeface="Arial"/>
                <a:cs typeface="Arial"/>
              </a:rPr>
              <a:t>its </a:t>
            </a:r>
            <a:r>
              <a:rPr dirty="0" baseline="5050" sz="1650" spc="-67">
                <a:latin typeface="Arial"/>
                <a:cs typeface="Arial"/>
              </a:rPr>
              <a:t>largest </a:t>
            </a:r>
            <a:r>
              <a:rPr dirty="0" baseline="5050" sz="1650" spc="-82">
                <a:latin typeface="Arial"/>
                <a:cs typeface="Arial"/>
              </a:rPr>
              <a:t>possible</a:t>
            </a:r>
            <a:r>
              <a:rPr dirty="0" baseline="5050" sz="1650" spc="-345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value.</a:t>
            </a:r>
            <a:endParaRPr baseline="5050" sz="165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1450"/>
              </a:spcBef>
            </a:pPr>
            <a:r>
              <a:rPr dirty="0" baseline="5050" sz="1650" spc="-112">
                <a:latin typeface="Arial"/>
                <a:cs typeface="Arial"/>
              </a:rPr>
              <a:t>This </a:t>
            </a:r>
            <a:r>
              <a:rPr dirty="0" baseline="5050" sz="1650" spc="-104">
                <a:latin typeface="Arial"/>
                <a:cs typeface="Arial"/>
              </a:rPr>
              <a:t>means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67">
                <a:latin typeface="Arial"/>
                <a:cs typeface="Arial"/>
              </a:rPr>
              <a:t>largest </a:t>
            </a:r>
            <a:r>
              <a:rPr dirty="0" baseline="5050" sz="1650" spc="-75">
                <a:latin typeface="Arial"/>
                <a:cs typeface="Arial"/>
              </a:rPr>
              <a:t>possible value </a:t>
            </a:r>
            <a:r>
              <a:rPr dirty="0" baseline="5050" sz="1650" spc="7">
                <a:latin typeface="Arial"/>
                <a:cs typeface="Arial"/>
              </a:rPr>
              <a:t>for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70">
                <a:latin typeface="Symbol"/>
                <a:cs typeface="Symbol"/>
              </a:rPr>
              <a:t></a:t>
            </a:r>
            <a:r>
              <a:rPr dirty="0" baseline="4629" sz="1800" spc="-104">
                <a:latin typeface="Times New Roman"/>
                <a:cs typeface="Times New Roman"/>
              </a:rPr>
              <a:t>15</a:t>
            </a:r>
            <a:r>
              <a:rPr dirty="0" sz="1600" spc="-70">
                <a:latin typeface="Symbol"/>
                <a:cs typeface="Symbol"/>
              </a:rPr>
              <a:t>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52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88.</a:t>
            </a:r>
            <a:endParaRPr baseline="5050" sz="16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5881" y="1739241"/>
            <a:ext cx="5783580" cy="37801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12065">
              <a:lnSpc>
                <a:spcPct val="105700"/>
              </a:lnSpc>
              <a:spcBef>
                <a:spcPts val="95"/>
              </a:spcBef>
            </a:pPr>
            <a:r>
              <a:rPr dirty="0" baseline="4629" sz="1800" spc="-7" b="1" i="1">
                <a:latin typeface="Times New Roman"/>
                <a:cs typeface="Times New Roman"/>
              </a:rPr>
              <a:t>Example </a:t>
            </a:r>
            <a:r>
              <a:rPr dirty="0" baseline="4629" sz="1800" b="1" i="1">
                <a:latin typeface="Times New Roman"/>
                <a:cs typeface="Times New Roman"/>
              </a:rPr>
              <a:t>4 </a:t>
            </a:r>
            <a:r>
              <a:rPr dirty="0" baseline="5050" sz="1650" spc="-120">
                <a:latin typeface="Arial"/>
                <a:cs typeface="Arial"/>
              </a:rPr>
              <a:t>Suppose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differentiable </a:t>
            </a:r>
            <a:r>
              <a:rPr dirty="0" baseline="5050" sz="1650" spc="-60">
                <a:latin typeface="Arial"/>
                <a:cs typeface="Arial"/>
              </a:rPr>
              <a:t>everywhere. </a:t>
            </a:r>
            <a:r>
              <a:rPr dirty="0" baseline="5050" sz="1650" spc="-75">
                <a:latin typeface="Arial"/>
                <a:cs typeface="Arial"/>
              </a:rPr>
              <a:t>Let’s  </a:t>
            </a:r>
            <a:r>
              <a:rPr dirty="0" baseline="5050" sz="1650" spc="-89">
                <a:latin typeface="Arial"/>
                <a:cs typeface="Arial"/>
              </a:rPr>
              <a:t>also </a:t>
            </a:r>
            <a:r>
              <a:rPr dirty="0" baseline="5050" sz="1650" spc="-97">
                <a:latin typeface="Arial"/>
                <a:cs typeface="Arial"/>
              </a:rPr>
              <a:t>suppose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52">
                <a:latin typeface="Arial"/>
                <a:cs typeface="Arial"/>
              </a:rPr>
              <a:t>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37">
                <a:latin typeface="Arial"/>
                <a:cs typeface="Arial"/>
              </a:rPr>
              <a:t>roots. </a:t>
            </a:r>
            <a:r>
              <a:rPr dirty="0" baseline="5050" sz="1650" spc="-112">
                <a:latin typeface="Arial"/>
                <a:cs typeface="Arial"/>
              </a:rPr>
              <a:t>Show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must </a:t>
            </a:r>
            <a:r>
              <a:rPr dirty="0" baseline="5050" sz="1650" spc="-97">
                <a:latin typeface="Arial"/>
                <a:cs typeface="Arial"/>
              </a:rPr>
              <a:t>have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</a:t>
            </a:r>
            <a:r>
              <a:rPr dirty="0" baseline="5050" sz="1650" spc="-75">
                <a:latin typeface="Arial"/>
                <a:cs typeface="Arial"/>
              </a:rPr>
              <a:t>one</a:t>
            </a:r>
            <a:r>
              <a:rPr dirty="0" baseline="5050" sz="1650" spc="-330">
                <a:latin typeface="Arial"/>
                <a:cs typeface="Arial"/>
              </a:rPr>
              <a:t> </a:t>
            </a:r>
            <a:r>
              <a:rPr dirty="0" baseline="5050" sz="1650" spc="-7">
                <a:latin typeface="Arial"/>
                <a:cs typeface="Arial"/>
              </a:rPr>
              <a:t>root.</a:t>
            </a:r>
            <a:endParaRPr baseline="5050" sz="1650">
              <a:latin typeface="Arial"/>
              <a:cs typeface="Arial"/>
            </a:endParaRPr>
          </a:p>
          <a:p>
            <a:pPr>
              <a:lnSpc>
                <a:spcPts val="1265"/>
              </a:lnSpc>
              <a:spcBef>
                <a:spcPts val="1570"/>
              </a:spcBef>
            </a:pPr>
            <a:r>
              <a:rPr dirty="0" sz="1100" spc="-65" b="1" i="1">
                <a:latin typeface="Trebuchet MS"/>
                <a:cs typeface="Trebuchet MS"/>
              </a:rPr>
              <a:t>Solution</a:t>
            </a:r>
            <a:endParaRPr sz="1100">
              <a:latin typeface="Trebuchet MS"/>
              <a:cs typeface="Trebuchet MS"/>
            </a:endParaRPr>
          </a:p>
          <a:p>
            <a:pPr marR="5080" indent="-635">
              <a:lnSpc>
                <a:spcPts val="1660"/>
              </a:lnSpc>
              <a:spcBef>
                <a:spcPts val="220"/>
              </a:spcBef>
            </a:pPr>
            <a:r>
              <a:rPr dirty="0" baseline="5050" sz="1650" spc="22">
                <a:latin typeface="Arial"/>
                <a:cs typeface="Arial"/>
              </a:rPr>
              <a:t>It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22">
                <a:latin typeface="Arial"/>
                <a:cs typeface="Arial"/>
              </a:rPr>
              <a:t>important </a:t>
            </a:r>
            <a:r>
              <a:rPr dirty="0" baseline="5050" sz="1650" spc="15">
                <a:latin typeface="Arial"/>
                <a:cs typeface="Arial"/>
              </a:rPr>
              <a:t>to </a:t>
            </a:r>
            <a:r>
              <a:rPr dirty="0" baseline="5050" sz="1650" spc="-30">
                <a:latin typeface="Arial"/>
                <a:cs typeface="Arial"/>
              </a:rPr>
              <a:t>note </a:t>
            </a:r>
            <a:r>
              <a:rPr dirty="0" baseline="5050" sz="1650" spc="-60">
                <a:latin typeface="Arial"/>
                <a:cs typeface="Arial"/>
              </a:rPr>
              <a:t>here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37">
                <a:latin typeface="Arial"/>
                <a:cs typeface="Arial"/>
              </a:rPr>
              <a:t>all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104">
                <a:latin typeface="Arial"/>
                <a:cs typeface="Arial"/>
              </a:rPr>
              <a:t>can </a:t>
            </a:r>
            <a:r>
              <a:rPr dirty="0" baseline="5050" sz="1650" spc="-135">
                <a:latin typeface="Arial"/>
                <a:cs typeface="Arial"/>
              </a:rPr>
              <a:t>say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will </a:t>
            </a:r>
            <a:r>
              <a:rPr dirty="0" baseline="5050" sz="1650" spc="-97">
                <a:latin typeface="Arial"/>
                <a:cs typeface="Arial"/>
              </a:rPr>
              <a:t>have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one </a:t>
            </a:r>
            <a:r>
              <a:rPr dirty="0" baseline="5050" sz="1650" spc="-7">
                <a:latin typeface="Arial"/>
                <a:cs typeface="Arial"/>
              </a:rPr>
              <a:t>root. </a:t>
            </a:r>
            <a:r>
              <a:rPr dirty="0" baseline="5050" sz="1650" spc="-89">
                <a:latin typeface="Arial"/>
                <a:cs typeface="Arial"/>
              </a:rPr>
              <a:t>We </a:t>
            </a:r>
            <a:r>
              <a:rPr dirty="0" baseline="5050" sz="1650" spc="-37">
                <a:latin typeface="Arial"/>
                <a:cs typeface="Arial"/>
              </a:rPr>
              <a:t>can’t </a:t>
            </a:r>
            <a:r>
              <a:rPr dirty="0" baseline="5050" sz="1650" spc="-135">
                <a:latin typeface="Arial"/>
                <a:cs typeface="Arial"/>
              </a:rPr>
              <a:t>say 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30">
                <a:latin typeface="Arial"/>
                <a:cs typeface="Arial"/>
              </a:rPr>
              <a:t>it </a:t>
            </a:r>
            <a:r>
              <a:rPr dirty="0" sz="1100">
                <a:latin typeface="Arial"/>
                <a:cs typeface="Arial"/>
              </a:rPr>
              <a:t>will </a:t>
            </a:r>
            <a:r>
              <a:rPr dirty="0" sz="1100" spc="-65">
                <a:latin typeface="Arial"/>
                <a:cs typeface="Arial"/>
              </a:rPr>
              <a:t>have </a:t>
            </a:r>
            <a:r>
              <a:rPr dirty="0" sz="1100" spc="-45">
                <a:latin typeface="Arial"/>
                <a:cs typeface="Arial"/>
              </a:rPr>
              <a:t>exactly one </a:t>
            </a:r>
            <a:r>
              <a:rPr dirty="0" sz="1100" spc="-5">
                <a:latin typeface="Arial"/>
                <a:cs typeface="Arial"/>
              </a:rPr>
              <a:t>root. </a:t>
            </a:r>
            <a:r>
              <a:rPr dirty="0" sz="1100" spc="-140">
                <a:latin typeface="Arial"/>
                <a:cs typeface="Arial"/>
              </a:rPr>
              <a:t>So </a:t>
            </a:r>
            <a:r>
              <a:rPr dirty="0" sz="1100" spc="-5">
                <a:latin typeface="Arial"/>
                <a:cs typeface="Arial"/>
              </a:rPr>
              <a:t>don’t </a:t>
            </a:r>
            <a:r>
              <a:rPr dirty="0" sz="1100" spc="-55">
                <a:latin typeface="Arial"/>
                <a:cs typeface="Arial"/>
              </a:rPr>
              <a:t>confuse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30">
                <a:latin typeface="Arial"/>
                <a:cs typeface="Arial"/>
              </a:rPr>
              <a:t>problem </a:t>
            </a:r>
            <a:r>
              <a:rPr dirty="0" sz="1100" spc="5">
                <a:latin typeface="Arial"/>
                <a:cs typeface="Arial"/>
              </a:rPr>
              <a:t>with </a:t>
            </a:r>
            <a:r>
              <a:rPr dirty="0" sz="1100" spc="-20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first</a:t>
            </a:r>
            <a:r>
              <a:rPr dirty="0" sz="1100" spc="-204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one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 spc="-35">
                <a:latin typeface="Arial"/>
                <a:cs typeface="Arial"/>
              </a:rPr>
              <a:t>worked.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R="109220">
              <a:lnSpc>
                <a:spcPct val="104500"/>
              </a:lnSpc>
            </a:pPr>
            <a:r>
              <a:rPr dirty="0" baseline="5050" sz="1650" spc="-112">
                <a:latin typeface="Arial"/>
                <a:cs typeface="Arial"/>
              </a:rPr>
              <a:t>This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60">
                <a:latin typeface="Arial"/>
                <a:cs typeface="Arial"/>
              </a:rPr>
              <a:t>actually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30">
                <a:latin typeface="Arial"/>
                <a:cs typeface="Arial"/>
              </a:rPr>
              <a:t>fairly </a:t>
            </a:r>
            <a:r>
              <a:rPr dirty="0" baseline="5050" sz="1650" spc="-67">
                <a:latin typeface="Arial"/>
                <a:cs typeface="Arial"/>
              </a:rPr>
              <a:t>simple </a:t>
            </a:r>
            <a:r>
              <a:rPr dirty="0" baseline="5050" sz="1650" spc="-30">
                <a:latin typeface="Arial"/>
                <a:cs typeface="Arial"/>
              </a:rPr>
              <a:t>thing </a:t>
            </a:r>
            <a:r>
              <a:rPr dirty="0" baseline="5050" sz="1650" spc="15">
                <a:latin typeface="Arial"/>
                <a:cs typeface="Arial"/>
              </a:rPr>
              <a:t>to </a:t>
            </a:r>
            <a:r>
              <a:rPr dirty="0" baseline="5050" sz="1650" spc="-52">
                <a:latin typeface="Arial"/>
                <a:cs typeface="Arial"/>
              </a:rPr>
              <a:t>prove. </a:t>
            </a:r>
            <a:r>
              <a:rPr dirty="0" baseline="5050" sz="1650" spc="-127">
                <a:latin typeface="Arial"/>
                <a:cs typeface="Arial"/>
              </a:rPr>
              <a:t>Since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37">
                <a:latin typeface="Arial"/>
                <a:cs typeface="Arial"/>
              </a:rPr>
              <a:t>roots </a:t>
            </a:r>
            <a:r>
              <a:rPr dirty="0" baseline="5050" sz="1650" spc="-30">
                <a:latin typeface="Arial"/>
                <a:cs typeface="Arial"/>
              </a:rPr>
              <a:t>let’s </a:t>
            </a:r>
            <a:r>
              <a:rPr dirty="0" baseline="5050" sz="1650" spc="-104">
                <a:latin typeface="Arial"/>
                <a:cs typeface="Arial"/>
              </a:rPr>
              <a:t>suppose 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37">
                <a:latin typeface="Arial"/>
                <a:cs typeface="Arial"/>
              </a:rPr>
              <a:t>they </a:t>
            </a:r>
            <a:r>
              <a:rPr dirty="0" baseline="5050" sz="1650" spc="-75">
                <a:latin typeface="Arial"/>
                <a:cs typeface="Arial"/>
              </a:rPr>
              <a:t>are </a:t>
            </a:r>
            <a:r>
              <a:rPr dirty="0" baseline="5050" sz="1650" spc="-22" i="1">
                <a:latin typeface="Trebuchet MS"/>
                <a:cs typeface="Trebuchet MS"/>
              </a:rPr>
              <a:t>a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60" i="1">
                <a:latin typeface="Trebuchet MS"/>
                <a:cs typeface="Trebuchet MS"/>
              </a:rPr>
              <a:t>b</a:t>
            </a:r>
            <a:r>
              <a:rPr dirty="0" baseline="5050" sz="1650" spc="-60">
                <a:latin typeface="Arial"/>
                <a:cs typeface="Arial"/>
              </a:rPr>
              <a:t>. </a:t>
            </a:r>
            <a:r>
              <a:rPr dirty="0" baseline="5050" sz="1650" spc="-67">
                <a:latin typeface="Arial"/>
                <a:cs typeface="Arial"/>
              </a:rPr>
              <a:t>Now, by assumption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52">
                <a:latin typeface="Arial"/>
                <a:cs typeface="Arial"/>
              </a:rPr>
              <a:t>know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differentiable  </a:t>
            </a:r>
            <a:r>
              <a:rPr dirty="0" baseline="5050" sz="1650" spc="-60">
                <a:latin typeface="Arial"/>
                <a:cs typeface="Arial"/>
              </a:rPr>
              <a:t>everywhere</a:t>
            </a:r>
            <a:r>
              <a:rPr dirty="0" baseline="5050" sz="1650" spc="-82">
                <a:latin typeface="Arial"/>
                <a:cs typeface="Arial"/>
              </a:rPr>
              <a:t> and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so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particular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44">
                <a:latin typeface="Arial"/>
                <a:cs typeface="Arial"/>
              </a:rPr>
              <a:t>it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continuous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37">
                <a:latin typeface="Arial"/>
                <a:cs typeface="Arial"/>
              </a:rPr>
              <a:t> </a:t>
            </a:r>
            <a:r>
              <a:rPr dirty="0" sz="1650" spc="-35">
                <a:latin typeface="Symbol"/>
                <a:cs typeface="Symbol"/>
              </a:rPr>
              <a:t></a:t>
            </a:r>
            <a:r>
              <a:rPr dirty="0" baseline="4629" sz="1800" spc="-52" i="1">
                <a:latin typeface="Times New Roman"/>
                <a:cs typeface="Times New Roman"/>
              </a:rPr>
              <a:t>a</a:t>
            </a:r>
            <a:r>
              <a:rPr dirty="0" baseline="4629" sz="1800" spc="-52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97" i="1">
                <a:latin typeface="Times New Roman"/>
                <a:cs typeface="Times New Roman"/>
              </a:rPr>
              <a:t>b</a:t>
            </a:r>
            <a:r>
              <a:rPr dirty="0" sz="1650" spc="-65">
                <a:latin typeface="Symbol"/>
                <a:cs typeface="Symbol"/>
              </a:rPr>
              <a:t></a:t>
            </a:r>
            <a:r>
              <a:rPr dirty="0" sz="1650" spc="-5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R="15240">
              <a:lnSpc>
                <a:spcPct val="101800"/>
              </a:lnSpc>
              <a:spcBef>
                <a:spcPts val="1530"/>
              </a:spcBef>
            </a:pPr>
            <a:r>
              <a:rPr dirty="0" sz="1100" spc="-40">
                <a:latin typeface="Arial"/>
                <a:cs typeface="Arial"/>
              </a:rPr>
              <a:t>Therefore,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by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Mean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Value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Theorem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there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is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number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between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a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Arial"/>
                <a:cs typeface="Arial"/>
              </a:rPr>
              <a:t>and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b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Arial"/>
                <a:cs typeface="Arial"/>
              </a:rPr>
              <a:t>(this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isn’t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needed  </a:t>
            </a:r>
            <a:r>
              <a:rPr dirty="0" sz="1100" spc="5">
                <a:latin typeface="Arial"/>
                <a:cs typeface="Arial"/>
              </a:rPr>
              <a:t>for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problem,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but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it’s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true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75">
                <a:latin typeface="Arial"/>
                <a:cs typeface="Arial"/>
              </a:rPr>
              <a:t>so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30">
                <a:latin typeface="Arial"/>
                <a:cs typeface="Arial"/>
              </a:rPr>
              <a:t>it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should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be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pointed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out)</a:t>
            </a:r>
            <a:r>
              <a:rPr dirty="0" sz="1100" spc="-55">
                <a:latin typeface="Arial"/>
                <a:cs typeface="Arial"/>
              </a:rPr>
              <a:t> and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that,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algn="ctr" marR="275590">
              <a:lnSpc>
                <a:spcPct val="100000"/>
              </a:lnSpc>
            </a:pPr>
            <a:r>
              <a:rPr dirty="0" baseline="-34722" sz="1800" spc="-7" i="1">
                <a:latin typeface="Times New Roman"/>
                <a:cs typeface="Times New Roman"/>
              </a:rPr>
              <a:t>f </a:t>
            </a:r>
            <a:r>
              <a:rPr dirty="0" baseline="-32407" sz="1800" spc="-337">
                <a:latin typeface="Symbol"/>
                <a:cs typeface="Symbol"/>
              </a:rPr>
              <a:t></a:t>
            </a:r>
            <a:r>
              <a:rPr dirty="0" baseline="-30465" sz="2325" spc="-337">
                <a:latin typeface="Symbol"/>
                <a:cs typeface="Symbol"/>
              </a:rPr>
              <a:t></a:t>
            </a:r>
            <a:r>
              <a:rPr dirty="0" baseline="-34722" sz="1800" spc="-337" i="1">
                <a:latin typeface="Times New Roman"/>
                <a:cs typeface="Times New Roman"/>
              </a:rPr>
              <a:t>c</a:t>
            </a:r>
            <a:r>
              <a:rPr dirty="0" baseline="-30465" sz="2325" spc="-337">
                <a:latin typeface="Symbol"/>
                <a:cs typeface="Symbol"/>
              </a:rPr>
              <a:t></a:t>
            </a:r>
            <a:r>
              <a:rPr dirty="0" baseline="-30465" sz="2325" spc="-337">
                <a:latin typeface="Times New Roman"/>
                <a:cs typeface="Times New Roman"/>
              </a:rPr>
              <a:t>  </a:t>
            </a:r>
            <a:r>
              <a:rPr dirty="0" baseline="-34722" sz="1800" spc="-7">
                <a:latin typeface="Symbol"/>
                <a:cs typeface="Symbol"/>
              </a:rPr>
              <a:t></a:t>
            </a:r>
            <a:r>
              <a:rPr dirty="0" baseline="-34722" sz="1800" spc="-7"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6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sz="155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4629" sz="18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180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dirty="0" u="sng" baseline="4629" sz="1800" spc="9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4629" sz="1800" spc="-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sng" sz="1550" spc="-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550">
              <a:latin typeface="Symbol"/>
              <a:cs typeface="Symbol"/>
            </a:endParaRPr>
          </a:p>
          <a:p>
            <a:pPr algn="ctr" marL="187325">
              <a:lnSpc>
                <a:spcPct val="100000"/>
              </a:lnSpc>
              <a:spcBef>
                <a:spcPts val="200"/>
              </a:spcBef>
            </a:pPr>
            <a:r>
              <a:rPr dirty="0" sz="1200" spc="-5" i="1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75"/>
              </a:spcBef>
            </a:pPr>
            <a:r>
              <a:rPr dirty="0" baseline="5050" sz="1650" spc="-60">
                <a:latin typeface="Arial"/>
                <a:cs typeface="Arial"/>
              </a:rPr>
              <a:t>But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44">
                <a:latin typeface="Arial"/>
                <a:cs typeface="Arial"/>
              </a:rPr>
              <a:t>now </a:t>
            </a:r>
            <a:r>
              <a:rPr dirty="0" baseline="5050" sz="1650" spc="-82">
                <a:latin typeface="Arial"/>
                <a:cs typeface="Arial"/>
              </a:rPr>
              <a:t>need </a:t>
            </a:r>
            <a:r>
              <a:rPr dirty="0" baseline="5050" sz="1650" spc="15">
                <a:latin typeface="Arial"/>
                <a:cs typeface="Arial"/>
              </a:rPr>
              <a:t>to </a:t>
            </a:r>
            <a:r>
              <a:rPr dirty="0" baseline="5050" sz="1650" spc="-60">
                <a:latin typeface="Arial"/>
                <a:cs typeface="Arial"/>
              </a:rPr>
              <a:t>recall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22" i="1">
                <a:latin typeface="Trebuchet MS"/>
                <a:cs typeface="Trebuchet MS"/>
              </a:rPr>
              <a:t>a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75" i="1">
                <a:latin typeface="Trebuchet MS"/>
                <a:cs typeface="Trebuchet MS"/>
              </a:rPr>
              <a:t>b </a:t>
            </a:r>
            <a:r>
              <a:rPr dirty="0" baseline="5050" sz="1650" spc="-75">
                <a:latin typeface="Arial"/>
                <a:cs typeface="Arial"/>
              </a:rPr>
              <a:t>are </a:t>
            </a:r>
            <a:r>
              <a:rPr dirty="0" baseline="5050" sz="1650" spc="-37">
                <a:latin typeface="Arial"/>
                <a:cs typeface="Arial"/>
              </a:rPr>
              <a:t>roots </a:t>
            </a:r>
            <a:r>
              <a:rPr dirty="0" baseline="5050" sz="1650">
                <a:latin typeface="Arial"/>
                <a:cs typeface="Arial"/>
              </a:rPr>
              <a:t>of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112">
                <a:latin typeface="Arial"/>
                <a:cs typeface="Arial"/>
              </a:rPr>
              <a:t>so </a:t>
            </a:r>
            <a:r>
              <a:rPr dirty="0" baseline="5050" sz="1650" spc="-37">
                <a:latin typeface="Arial"/>
                <a:cs typeface="Arial"/>
              </a:rPr>
              <a:t>this </a:t>
            </a:r>
            <a:r>
              <a:rPr dirty="0" baseline="5050" sz="1650" spc="-75">
                <a:latin typeface="Arial"/>
                <a:cs typeface="Arial"/>
              </a:rPr>
              <a:t>is,</a:t>
            </a:r>
            <a:endParaRPr baseline="5050" sz="1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13506" y="5746497"/>
            <a:ext cx="301625" cy="0"/>
          </a:xfrm>
          <a:custGeom>
            <a:avLst/>
            <a:gdLst/>
            <a:ahLst/>
            <a:cxnLst/>
            <a:rect l="l" t="t" r="r" b="b"/>
            <a:pathLst>
              <a:path w="301625" h="0">
                <a:moveTo>
                  <a:pt x="0" y="0"/>
                </a:moveTo>
                <a:lnTo>
                  <a:pt x="301351" y="0"/>
                </a:lnTo>
              </a:path>
            </a:pathLst>
          </a:custGeom>
          <a:ln w="7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243684" y="5584610"/>
            <a:ext cx="101663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37">
                <a:latin typeface="Symbol"/>
                <a:cs typeface="Symbol"/>
              </a:rPr>
              <a:t></a:t>
            </a:r>
            <a:r>
              <a:rPr dirty="0" sz="1550" spc="-225">
                <a:latin typeface="Symbol"/>
                <a:cs typeface="Symbol"/>
              </a:rPr>
              <a:t></a:t>
            </a:r>
            <a:r>
              <a:rPr dirty="0" baseline="4629" sz="1800" spc="-337" i="1">
                <a:latin typeface="Times New Roman"/>
                <a:cs typeface="Times New Roman"/>
              </a:rPr>
              <a:t>c</a:t>
            </a:r>
            <a:r>
              <a:rPr dirty="0" sz="1550" spc="-225">
                <a:latin typeface="Symbol"/>
                <a:cs typeface="Symbol"/>
              </a:rPr>
              <a:t></a:t>
            </a:r>
            <a:r>
              <a:rPr dirty="0" sz="1550" spc="-22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</a:t>
            </a:r>
            <a:r>
              <a:rPr dirty="0" baseline="39351" sz="1800" spc="-7">
                <a:latin typeface="Times New Roman"/>
                <a:cs typeface="Times New Roman"/>
              </a:rPr>
              <a:t>0 </a:t>
            </a:r>
            <a:r>
              <a:rPr dirty="0" baseline="39351" sz="1800" spc="-7">
                <a:latin typeface="Symbol"/>
                <a:cs typeface="Symbol"/>
              </a:rPr>
              <a:t></a:t>
            </a:r>
            <a:r>
              <a:rPr dirty="0" baseline="39351" sz="1800" spc="-7">
                <a:latin typeface="Times New Roman"/>
                <a:cs typeface="Times New Roman"/>
              </a:rPr>
              <a:t> 0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15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Times New Roman"/>
                <a:cs typeface="Times New Roman"/>
              </a:rPr>
              <a:t>0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8254" y="5738529"/>
            <a:ext cx="30035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200" spc="-5" i="1">
                <a:latin typeface="Times New Roman"/>
                <a:cs typeface="Times New Roman"/>
              </a:rPr>
              <a:t>b</a:t>
            </a:r>
            <a:r>
              <a:rPr dirty="0" sz="1200" spc="-135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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20496" y="1786127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7447" y="1783079"/>
            <a:ext cx="0" cy="5349240"/>
          </a:xfrm>
          <a:custGeom>
            <a:avLst/>
            <a:gdLst/>
            <a:ahLst/>
            <a:cxnLst/>
            <a:rect l="l" t="t" r="r" b="b"/>
            <a:pathLst>
              <a:path w="0" h="5349240">
                <a:moveTo>
                  <a:pt x="0" y="0"/>
                </a:moveTo>
                <a:lnTo>
                  <a:pt x="0" y="534924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713231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713231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0496" y="7135368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 h="0">
                <a:moveTo>
                  <a:pt x="0" y="0"/>
                </a:moveTo>
                <a:lnTo>
                  <a:pt x="593142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854952" y="1783079"/>
            <a:ext cx="0" cy="5349240"/>
          </a:xfrm>
          <a:custGeom>
            <a:avLst/>
            <a:gdLst/>
            <a:ahLst/>
            <a:cxnLst/>
            <a:rect l="l" t="t" r="r" b="b"/>
            <a:pathLst>
              <a:path w="0" h="5349240">
                <a:moveTo>
                  <a:pt x="0" y="0"/>
                </a:moveTo>
                <a:lnTo>
                  <a:pt x="0" y="534924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851904" y="713231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851904" y="713231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1663" y="6069183"/>
            <a:ext cx="5902960" cy="2840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95"/>
              </a:spcBef>
            </a:pPr>
            <a:r>
              <a:rPr dirty="0" baseline="5050" sz="1650" spc="-75">
                <a:latin typeface="Arial"/>
                <a:cs typeface="Arial"/>
              </a:rPr>
              <a:t>Or,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50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has a </a:t>
            </a:r>
            <a:r>
              <a:rPr dirty="0" baseline="5050" sz="1650">
                <a:latin typeface="Arial"/>
                <a:cs typeface="Arial"/>
              </a:rPr>
              <a:t>root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4629" sz="1800" i="1">
                <a:latin typeface="Times New Roman"/>
                <a:cs typeface="Times New Roman"/>
              </a:rPr>
              <a:t>x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</a:t>
            </a:r>
            <a:r>
              <a:rPr dirty="0" baseline="4629" sz="1800" spc="-262" i="1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83820" marR="101600">
              <a:lnSpc>
                <a:spcPct val="101899"/>
              </a:lnSpc>
              <a:spcBef>
                <a:spcPts val="1555"/>
              </a:spcBef>
            </a:pPr>
            <a:r>
              <a:rPr dirty="0" sz="1100" spc="-60">
                <a:latin typeface="Arial"/>
                <a:cs typeface="Arial"/>
              </a:rPr>
              <a:t>Again, </a:t>
            </a:r>
            <a:r>
              <a:rPr dirty="0" sz="1100" spc="30">
                <a:latin typeface="Arial"/>
                <a:cs typeface="Arial"/>
              </a:rPr>
              <a:t>it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10">
                <a:latin typeface="Arial"/>
                <a:cs typeface="Arial"/>
              </a:rPr>
              <a:t>important </a:t>
            </a:r>
            <a:r>
              <a:rPr dirty="0" sz="1100" spc="10">
                <a:latin typeface="Arial"/>
                <a:cs typeface="Arial"/>
              </a:rPr>
              <a:t>to </a:t>
            </a:r>
            <a:r>
              <a:rPr dirty="0" sz="1100" spc="-25">
                <a:latin typeface="Arial"/>
                <a:cs typeface="Arial"/>
              </a:rPr>
              <a:t>note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40">
                <a:latin typeface="Arial"/>
                <a:cs typeface="Arial"/>
              </a:rPr>
              <a:t>we </a:t>
            </a:r>
            <a:r>
              <a:rPr dirty="0" sz="1100" spc="-5">
                <a:latin typeface="Arial"/>
                <a:cs typeface="Arial"/>
              </a:rPr>
              <a:t>don’t </a:t>
            </a:r>
            <a:r>
              <a:rPr dirty="0" sz="1100" spc="-65">
                <a:latin typeface="Arial"/>
                <a:cs typeface="Arial"/>
              </a:rPr>
              <a:t>have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50">
                <a:latin typeface="Arial"/>
                <a:cs typeface="Arial"/>
              </a:rPr>
              <a:t>value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40" i="1">
                <a:latin typeface="Trebuchet MS"/>
                <a:cs typeface="Trebuchet MS"/>
              </a:rPr>
              <a:t>c</a:t>
            </a:r>
            <a:r>
              <a:rPr dirty="0" sz="1100" spc="-40">
                <a:latin typeface="Arial"/>
                <a:cs typeface="Arial"/>
              </a:rPr>
              <a:t>. </a:t>
            </a:r>
            <a:r>
              <a:rPr dirty="0" sz="1100" spc="-70">
                <a:latin typeface="Arial"/>
                <a:cs typeface="Arial"/>
              </a:rPr>
              <a:t>We </a:t>
            </a:r>
            <a:r>
              <a:rPr dirty="0" sz="1100" spc="-65">
                <a:latin typeface="Arial"/>
                <a:cs typeface="Arial"/>
              </a:rPr>
              <a:t>have </a:t>
            </a:r>
            <a:r>
              <a:rPr dirty="0" sz="1100" spc="-30">
                <a:latin typeface="Arial"/>
                <a:cs typeface="Arial"/>
              </a:rPr>
              <a:t>only </a:t>
            </a:r>
            <a:r>
              <a:rPr dirty="0" sz="1100" spc="-50">
                <a:latin typeface="Arial"/>
                <a:cs typeface="Arial"/>
              </a:rPr>
              <a:t>shown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25">
                <a:latin typeface="Arial"/>
                <a:cs typeface="Arial"/>
              </a:rPr>
              <a:t>it </a:t>
            </a:r>
            <a:r>
              <a:rPr dirty="0" sz="1100" spc="-50">
                <a:latin typeface="Arial"/>
                <a:cs typeface="Arial"/>
              </a:rPr>
              <a:t>exists. </a:t>
            </a:r>
            <a:r>
              <a:rPr dirty="0" sz="1100" spc="-60">
                <a:latin typeface="Arial"/>
                <a:cs typeface="Arial"/>
              </a:rPr>
              <a:t>We  </a:t>
            </a:r>
            <a:r>
              <a:rPr dirty="0" baseline="5050" sz="1650" spc="-89">
                <a:latin typeface="Arial"/>
                <a:cs typeface="Arial"/>
              </a:rPr>
              <a:t>also </a:t>
            </a:r>
            <a:r>
              <a:rPr dirty="0" baseline="5050" sz="1650" spc="-44">
                <a:latin typeface="Arial"/>
                <a:cs typeface="Arial"/>
              </a:rPr>
              <a:t>haven’t </a:t>
            </a:r>
            <a:r>
              <a:rPr dirty="0" baseline="5050" sz="1650" spc="-89">
                <a:latin typeface="Arial"/>
                <a:cs typeface="Arial"/>
              </a:rPr>
              <a:t>said </a:t>
            </a:r>
            <a:r>
              <a:rPr dirty="0" baseline="5050" sz="1650" spc="-60">
                <a:latin typeface="Arial"/>
                <a:cs typeface="Arial"/>
              </a:rPr>
              <a:t>anything </a:t>
            </a:r>
            <a:r>
              <a:rPr dirty="0" baseline="5050" sz="1650" spc="-37">
                <a:latin typeface="Arial"/>
                <a:cs typeface="Arial"/>
              </a:rPr>
              <a:t>about </a:t>
            </a:r>
            <a:r>
              <a:rPr dirty="0" baseline="5050" sz="1650" spc="-75" i="1">
                <a:latin typeface="Trebuchet MS"/>
                <a:cs typeface="Trebuchet MS"/>
              </a:rPr>
              <a:t>c </a:t>
            </a:r>
            <a:r>
              <a:rPr dirty="0" baseline="5050" sz="1650" spc="-67">
                <a:latin typeface="Arial"/>
                <a:cs typeface="Arial"/>
              </a:rPr>
              <a:t>being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44">
                <a:latin typeface="Arial"/>
                <a:cs typeface="Arial"/>
              </a:rPr>
              <a:t>only </a:t>
            </a:r>
            <a:r>
              <a:rPr dirty="0" baseline="5050" sz="1650" spc="-15">
                <a:latin typeface="Arial"/>
                <a:cs typeface="Arial"/>
              </a:rPr>
              <a:t>root. </a:t>
            </a:r>
            <a:r>
              <a:rPr dirty="0" baseline="5050" sz="1650" spc="22">
                <a:latin typeface="Arial"/>
                <a:cs typeface="Arial"/>
              </a:rPr>
              <a:t>It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completely </a:t>
            </a:r>
            <a:r>
              <a:rPr dirty="0" baseline="5050" sz="1650" spc="-75">
                <a:latin typeface="Arial"/>
                <a:cs typeface="Arial"/>
              </a:rPr>
              <a:t>possible </a:t>
            </a:r>
            <a:r>
              <a:rPr dirty="0" baseline="5050" sz="1650">
                <a:latin typeface="Arial"/>
                <a:cs typeface="Arial"/>
              </a:rPr>
              <a:t>for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22">
                <a:latin typeface="Arial"/>
                <a:cs typeface="Arial"/>
              </a:rPr>
              <a:t>to </a:t>
            </a:r>
            <a:r>
              <a:rPr dirty="0" baseline="5050" sz="1650" spc="-89">
                <a:latin typeface="Arial"/>
                <a:cs typeface="Arial"/>
              </a:rPr>
              <a:t>have  </a:t>
            </a:r>
            <a:r>
              <a:rPr dirty="0" sz="1100" spc="-30">
                <a:latin typeface="Arial"/>
                <a:cs typeface="Arial"/>
              </a:rPr>
              <a:t>more </a:t>
            </a:r>
            <a:r>
              <a:rPr dirty="0" sz="1100" spc="-25">
                <a:latin typeface="Arial"/>
                <a:cs typeface="Arial"/>
              </a:rPr>
              <a:t>than </a:t>
            </a:r>
            <a:r>
              <a:rPr dirty="0" sz="1100" spc="-45">
                <a:latin typeface="Arial"/>
                <a:cs typeface="Arial"/>
              </a:rPr>
              <a:t>one</a:t>
            </a:r>
            <a:r>
              <a:rPr dirty="0" sz="1100" spc="-14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root.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265"/>
              </a:lnSpc>
              <a:spcBef>
                <a:spcPts val="5"/>
              </a:spcBef>
            </a:pPr>
            <a:r>
              <a:rPr dirty="0" sz="1100" spc="15">
                <a:latin typeface="Arial"/>
                <a:cs typeface="Arial"/>
              </a:rPr>
              <a:t>It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35">
                <a:latin typeface="Arial"/>
                <a:cs typeface="Arial"/>
              </a:rPr>
              <a:t>completely </a:t>
            </a:r>
            <a:r>
              <a:rPr dirty="0" sz="1100" spc="-55">
                <a:latin typeface="Arial"/>
                <a:cs typeface="Arial"/>
              </a:rPr>
              <a:t>possible </a:t>
            </a:r>
            <a:r>
              <a:rPr dirty="0" sz="1100" spc="15">
                <a:latin typeface="Arial"/>
                <a:cs typeface="Arial"/>
              </a:rPr>
              <a:t>to </a:t>
            </a:r>
            <a:r>
              <a:rPr dirty="0" sz="1100" spc="-55">
                <a:latin typeface="Arial"/>
                <a:cs typeface="Arial"/>
              </a:rPr>
              <a:t>generalize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0">
                <a:latin typeface="Arial"/>
                <a:cs typeface="Arial"/>
              </a:rPr>
              <a:t>previous </a:t>
            </a:r>
            <a:r>
              <a:rPr dirty="0" sz="1100" spc="-55">
                <a:latin typeface="Arial"/>
                <a:cs typeface="Arial"/>
              </a:rPr>
              <a:t>example </a:t>
            </a:r>
            <a:r>
              <a:rPr dirty="0" sz="1100" spc="-35">
                <a:latin typeface="Arial"/>
                <a:cs typeface="Arial"/>
              </a:rPr>
              <a:t>significantly. </a:t>
            </a:r>
            <a:r>
              <a:rPr dirty="0" sz="1100" spc="-65">
                <a:latin typeface="Arial"/>
                <a:cs typeface="Arial"/>
              </a:rPr>
              <a:t>For </a:t>
            </a:r>
            <a:r>
              <a:rPr dirty="0" sz="1100" spc="-50">
                <a:latin typeface="Arial"/>
                <a:cs typeface="Arial"/>
              </a:rPr>
              <a:t>instance </a:t>
            </a:r>
            <a:r>
              <a:rPr dirty="0" sz="1100" spc="15">
                <a:latin typeface="Arial"/>
                <a:cs typeface="Arial"/>
              </a:rPr>
              <a:t>if </a:t>
            </a:r>
            <a:r>
              <a:rPr dirty="0" sz="1100" spc="-35">
                <a:latin typeface="Arial"/>
                <a:cs typeface="Arial"/>
              </a:rPr>
              <a:t>we </a:t>
            </a:r>
            <a:r>
              <a:rPr dirty="0" sz="1100" spc="-30">
                <a:latin typeface="Arial"/>
                <a:cs typeface="Arial"/>
              </a:rPr>
              <a:t>know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endParaRPr sz="1100">
              <a:latin typeface="Arial"/>
              <a:cs typeface="Arial"/>
            </a:endParaRPr>
          </a:p>
          <a:p>
            <a:pPr marL="65405">
              <a:lnSpc>
                <a:spcPts val="1864"/>
              </a:lnSpc>
            </a:pP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differentiable </a:t>
            </a:r>
            <a:r>
              <a:rPr dirty="0" baseline="5050" sz="1650" spc="-60">
                <a:latin typeface="Arial"/>
                <a:cs typeface="Arial"/>
              </a:rPr>
              <a:t>everywhere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127">
                <a:latin typeface="Arial"/>
                <a:cs typeface="Arial"/>
              </a:rPr>
              <a:t>has </a:t>
            </a:r>
            <a:r>
              <a:rPr dirty="0" baseline="5050" sz="1650" spc="-30">
                <a:latin typeface="Arial"/>
                <a:cs typeface="Arial"/>
              </a:rPr>
              <a:t>three </a:t>
            </a:r>
            <a:r>
              <a:rPr dirty="0" baseline="5050" sz="1650" spc="-37">
                <a:latin typeface="Arial"/>
                <a:cs typeface="Arial"/>
              </a:rPr>
              <a:t>roots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104">
                <a:latin typeface="Arial"/>
                <a:cs typeface="Arial"/>
              </a:rPr>
              <a:t>can </a:t>
            </a:r>
            <a:r>
              <a:rPr dirty="0" baseline="5050" sz="1650" spc="-30">
                <a:latin typeface="Arial"/>
                <a:cs typeface="Arial"/>
              </a:rPr>
              <a:t>then </a:t>
            </a:r>
            <a:r>
              <a:rPr dirty="0" baseline="5050" sz="1650" spc="-82">
                <a:latin typeface="Arial"/>
                <a:cs typeface="Arial"/>
              </a:rPr>
              <a:t>show </a:t>
            </a:r>
            <a:r>
              <a:rPr dirty="0" baseline="5050" sz="1650">
                <a:latin typeface="Arial"/>
                <a:cs typeface="Arial"/>
              </a:rPr>
              <a:t>that not</a:t>
            </a:r>
            <a:r>
              <a:rPr dirty="0" baseline="5050" sz="1650" spc="-352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only</a:t>
            </a:r>
            <a:endParaRPr baseline="5050" sz="1650">
              <a:latin typeface="Arial"/>
              <a:cs typeface="Arial"/>
            </a:endParaRPr>
          </a:p>
          <a:p>
            <a:pPr marL="12700" marR="86360">
              <a:lnSpc>
                <a:spcPts val="1660"/>
              </a:lnSpc>
              <a:spcBef>
                <a:spcPts val="380"/>
              </a:spcBef>
            </a:pPr>
            <a:r>
              <a:rPr dirty="0" baseline="5050" sz="1650">
                <a:latin typeface="Arial"/>
                <a:cs typeface="Arial"/>
              </a:rPr>
              <a:t>will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have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37">
                <a:latin typeface="Arial"/>
                <a:cs typeface="Arial"/>
              </a:rPr>
              <a:t>roots </a:t>
            </a:r>
            <a:r>
              <a:rPr dirty="0" baseline="5050" sz="1650" spc="-7">
                <a:latin typeface="Arial"/>
                <a:cs typeface="Arial"/>
              </a:rPr>
              <a:t>but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1005">
                <a:latin typeface="Symbol"/>
                <a:cs typeface="Symbol"/>
              </a:rPr>
              <a:t></a:t>
            </a:r>
            <a:r>
              <a:rPr dirty="0" sz="1600" spc="-67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will </a:t>
            </a:r>
            <a:r>
              <a:rPr dirty="0" baseline="5050" sz="1650" spc="-97">
                <a:latin typeface="Arial"/>
                <a:cs typeface="Arial"/>
              </a:rPr>
              <a:t>have </a:t>
            </a:r>
            <a:r>
              <a:rPr dirty="0" baseline="5050" sz="1650" spc="-22">
                <a:latin typeface="Arial"/>
                <a:cs typeface="Arial"/>
              </a:rPr>
              <a:t>at </a:t>
            </a:r>
            <a:r>
              <a:rPr dirty="0" baseline="5050" sz="1650" spc="-67">
                <a:latin typeface="Arial"/>
                <a:cs typeface="Arial"/>
              </a:rPr>
              <a:t>least one </a:t>
            </a:r>
            <a:r>
              <a:rPr dirty="0" baseline="5050" sz="1650" spc="-7">
                <a:latin typeface="Arial"/>
                <a:cs typeface="Arial"/>
              </a:rPr>
              <a:t>root. </a:t>
            </a:r>
            <a:r>
              <a:rPr dirty="0" baseline="5050" sz="1650" spc="-22">
                <a:latin typeface="Arial"/>
                <a:cs typeface="Arial"/>
              </a:rPr>
              <a:t>We’ll </a:t>
            </a:r>
            <a:r>
              <a:rPr dirty="0" baseline="5050" sz="1650" spc="-82">
                <a:latin typeface="Arial"/>
                <a:cs typeface="Arial"/>
              </a:rPr>
              <a:t>leave </a:t>
            </a:r>
            <a:r>
              <a:rPr dirty="0" baseline="5050" sz="1650" spc="37">
                <a:latin typeface="Arial"/>
                <a:cs typeface="Arial"/>
              </a:rPr>
              <a:t>it </a:t>
            </a:r>
            <a:r>
              <a:rPr dirty="0" baseline="5050" sz="1650" spc="15">
                <a:latin typeface="Arial"/>
                <a:cs typeface="Arial"/>
              </a:rPr>
              <a:t>to </a:t>
            </a:r>
            <a:r>
              <a:rPr dirty="0" baseline="5050" sz="1650" spc="-60">
                <a:latin typeface="Arial"/>
                <a:cs typeface="Arial"/>
              </a:rPr>
              <a:t>you </a:t>
            </a:r>
            <a:r>
              <a:rPr dirty="0" baseline="5050" sz="1650" spc="22">
                <a:latin typeface="Arial"/>
                <a:cs typeface="Arial"/>
              </a:rPr>
              <a:t>to  </a:t>
            </a:r>
            <a:r>
              <a:rPr dirty="0" sz="1100" spc="-25">
                <a:latin typeface="Arial"/>
                <a:cs typeface="Arial"/>
              </a:rPr>
              <a:t>verify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this,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but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ideas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involved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are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identical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to</a:t>
            </a:r>
            <a:r>
              <a:rPr dirty="0" sz="1100" spc="-45">
                <a:latin typeface="Arial"/>
                <a:cs typeface="Arial"/>
              </a:rPr>
              <a:t> those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in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previous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example.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481330">
              <a:lnSpc>
                <a:spcPct val="95700"/>
              </a:lnSpc>
            </a:pPr>
            <a:r>
              <a:rPr dirty="0" sz="1100" spc="-15">
                <a:latin typeface="Arial"/>
                <a:cs typeface="Arial"/>
              </a:rPr>
              <a:t>We’ll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close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section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out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with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a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couple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0">
                <a:latin typeface="Arial"/>
                <a:cs typeface="Arial"/>
              </a:rPr>
              <a:t> nice </a:t>
            </a:r>
            <a:r>
              <a:rPr dirty="0" sz="1100" spc="-45">
                <a:latin typeface="Arial"/>
                <a:cs typeface="Arial"/>
              </a:rPr>
              <a:t>facts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that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70">
                <a:latin typeface="Arial"/>
                <a:cs typeface="Arial"/>
              </a:rPr>
              <a:t>can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be </a:t>
            </a:r>
            <a:r>
              <a:rPr dirty="0" sz="1100" spc="-40">
                <a:latin typeface="Arial"/>
                <a:cs typeface="Arial"/>
              </a:rPr>
              <a:t>proved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using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45">
                <a:latin typeface="Arial"/>
                <a:cs typeface="Arial"/>
              </a:rPr>
              <a:t>Mean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Value  </a:t>
            </a:r>
            <a:r>
              <a:rPr dirty="0" sz="1100" spc="-50">
                <a:latin typeface="Arial"/>
                <a:cs typeface="Arial"/>
              </a:rPr>
              <a:t>Theorem. </a:t>
            </a:r>
            <a:r>
              <a:rPr dirty="0" sz="1100" spc="-35">
                <a:latin typeface="Arial"/>
                <a:cs typeface="Arial"/>
              </a:rPr>
              <a:t>Note </a:t>
            </a:r>
            <a:r>
              <a:rPr dirty="0" sz="1100">
                <a:latin typeface="Arial"/>
                <a:cs typeface="Arial"/>
              </a:rPr>
              <a:t>that </a:t>
            </a:r>
            <a:r>
              <a:rPr dirty="0" sz="1100" spc="-15">
                <a:latin typeface="Arial"/>
                <a:cs typeface="Arial"/>
              </a:rPr>
              <a:t>in both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50">
                <a:latin typeface="Arial"/>
                <a:cs typeface="Arial"/>
              </a:rPr>
              <a:t>these </a:t>
            </a:r>
            <a:r>
              <a:rPr dirty="0" sz="1100" spc="-45">
                <a:latin typeface="Arial"/>
                <a:cs typeface="Arial"/>
              </a:rPr>
              <a:t>facts </a:t>
            </a:r>
            <a:r>
              <a:rPr dirty="0" sz="1100" spc="-35">
                <a:latin typeface="Arial"/>
                <a:cs typeface="Arial"/>
              </a:rPr>
              <a:t>we </a:t>
            </a:r>
            <a:r>
              <a:rPr dirty="0" sz="1100" spc="-50">
                <a:latin typeface="Arial"/>
                <a:cs typeface="Arial"/>
              </a:rPr>
              <a:t>are </a:t>
            </a:r>
            <a:r>
              <a:rPr dirty="0" sz="1100" spc="-70">
                <a:latin typeface="Arial"/>
                <a:cs typeface="Arial"/>
              </a:rPr>
              <a:t>assuming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30">
                <a:latin typeface="Arial"/>
                <a:cs typeface="Arial"/>
              </a:rPr>
              <a:t>functions </a:t>
            </a:r>
            <a:r>
              <a:rPr dirty="0" sz="1100" spc="-50">
                <a:latin typeface="Arial"/>
                <a:cs typeface="Arial"/>
              </a:rPr>
              <a:t>are </a:t>
            </a:r>
            <a:r>
              <a:rPr dirty="0" sz="1100" spc="-40">
                <a:latin typeface="Arial"/>
                <a:cs typeface="Arial"/>
              </a:rPr>
              <a:t>continuous </a:t>
            </a:r>
            <a:r>
              <a:rPr dirty="0" sz="1100" spc="-55">
                <a:latin typeface="Arial"/>
                <a:cs typeface="Arial"/>
              </a:rPr>
              <a:t>and 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interval</a:t>
            </a:r>
            <a:r>
              <a:rPr dirty="0" baseline="5050" sz="1650" spc="60">
                <a:latin typeface="Arial"/>
                <a:cs typeface="Arial"/>
              </a:rPr>
              <a:t> </a:t>
            </a:r>
            <a:r>
              <a:rPr dirty="0" sz="1650" spc="-35">
                <a:latin typeface="Symbol"/>
                <a:cs typeface="Symbol"/>
              </a:rPr>
              <a:t></a:t>
            </a:r>
            <a:r>
              <a:rPr dirty="0" baseline="4629" sz="1800" spc="-52" i="1">
                <a:latin typeface="Times New Roman"/>
                <a:cs typeface="Times New Roman"/>
              </a:rPr>
              <a:t>a</a:t>
            </a:r>
            <a:r>
              <a:rPr dirty="0" baseline="4629" sz="1800" spc="-52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97" i="1">
                <a:latin typeface="Times New Roman"/>
                <a:cs typeface="Times New Roman"/>
              </a:rPr>
              <a:t>b</a:t>
            </a:r>
            <a:r>
              <a:rPr dirty="0" sz="1650" spc="-65">
                <a:latin typeface="Symbol"/>
                <a:cs typeface="Symbol"/>
              </a:rPr>
              <a:t></a:t>
            </a:r>
            <a:r>
              <a:rPr dirty="0" sz="165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4080"/>
            <a:ext cx="3695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85" b="1">
                <a:latin typeface="Trebuchet MS"/>
                <a:cs typeface="Trebuchet MS"/>
              </a:rPr>
              <a:t>Fact</a:t>
            </a:r>
            <a:r>
              <a:rPr dirty="0" sz="1100" spc="-150" b="1">
                <a:latin typeface="Trebuchet MS"/>
                <a:cs typeface="Trebuchet MS"/>
              </a:rPr>
              <a:t> </a:t>
            </a:r>
            <a:r>
              <a:rPr dirty="0" sz="1100" spc="-85" b="1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447" y="1088129"/>
            <a:ext cx="5937885" cy="264160"/>
          </a:xfrm>
          <a:prstGeom prst="rect">
            <a:avLst/>
          </a:prstGeom>
          <a:solidFill>
            <a:srgbClr val="CCFFFF"/>
          </a:solidFill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5050" sz="1650" spc="-7">
                <a:latin typeface="Arial"/>
                <a:cs typeface="Arial"/>
              </a:rPr>
              <a:t>If</a:t>
            </a:r>
            <a:r>
              <a:rPr dirty="0" baseline="5050" sz="1650" spc="7">
                <a:latin typeface="Arial"/>
                <a:cs typeface="Arial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</a:t>
            </a:r>
            <a:r>
              <a:rPr dirty="0" baseline="4629" sz="1800" spc="-52" i="1">
                <a:latin typeface="Times New Roman"/>
                <a:cs typeface="Times New Roman"/>
              </a:rPr>
              <a:t> </a:t>
            </a:r>
            <a:r>
              <a:rPr dirty="0" baseline="6944" sz="1800" spc="-719">
                <a:latin typeface="Symbol"/>
                <a:cs typeface="Symbol"/>
              </a:rPr>
              <a:t></a:t>
            </a:r>
            <a:r>
              <a:rPr dirty="0" sz="1600" spc="-48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44" i="1">
                <a:latin typeface="Times New Roman"/>
                <a:cs typeface="Times New Roman"/>
              </a:rPr>
              <a:t>x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67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Times New Roman"/>
                <a:cs typeface="Times New Roman"/>
              </a:rPr>
              <a:t>0</a:t>
            </a:r>
            <a:r>
              <a:rPr dirty="0" baseline="4629" sz="1800" spc="127">
                <a:latin typeface="Times New Roman"/>
                <a:cs typeface="Times New Roman"/>
              </a:rPr>
              <a:t> </a:t>
            </a:r>
            <a:r>
              <a:rPr dirty="0" baseline="5050" sz="1650" spc="7">
                <a:latin typeface="Arial"/>
                <a:cs typeface="Arial"/>
              </a:rPr>
              <a:t>for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all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112" i="1">
                <a:latin typeface="Trebuchet MS"/>
                <a:cs typeface="Trebuchet MS"/>
              </a:rPr>
              <a:t>x</a:t>
            </a:r>
            <a:r>
              <a:rPr dirty="0" baseline="5050" sz="1650" spc="-120" i="1">
                <a:latin typeface="Trebuchet MS"/>
                <a:cs typeface="Trebuchet MS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-89">
                <a:latin typeface="Arial"/>
                <a:cs typeface="Arial"/>
              </a:rPr>
              <a:t> an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82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then</a:t>
            </a:r>
            <a:r>
              <a:rPr dirty="0" baseline="5050" sz="1650" spc="15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50" i="1">
                <a:latin typeface="Times New Roman"/>
                <a:cs typeface="Times New Roman"/>
              </a:rPr>
              <a:t>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60">
                <a:latin typeface="Arial"/>
                <a:cs typeface="Arial"/>
              </a:rPr>
              <a:t>constant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60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08" y="1505148"/>
            <a:ext cx="5906770" cy="2906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75">
                <a:latin typeface="Arial"/>
                <a:cs typeface="Arial"/>
              </a:rPr>
              <a:t>This </a:t>
            </a:r>
            <a:r>
              <a:rPr dirty="0" sz="1100" spc="-25">
                <a:latin typeface="Arial"/>
                <a:cs typeface="Arial"/>
              </a:rPr>
              <a:t>fact </a:t>
            </a:r>
            <a:r>
              <a:rPr dirty="0" sz="1100" spc="-65">
                <a:latin typeface="Arial"/>
                <a:cs typeface="Arial"/>
              </a:rPr>
              <a:t>is </a:t>
            </a:r>
            <a:r>
              <a:rPr dirty="0" sz="1100" spc="-45">
                <a:latin typeface="Arial"/>
                <a:cs typeface="Arial"/>
              </a:rPr>
              <a:t>very </a:t>
            </a:r>
            <a:r>
              <a:rPr dirty="0" sz="1100" spc="-85">
                <a:latin typeface="Arial"/>
                <a:cs typeface="Arial"/>
              </a:rPr>
              <a:t>easy </a:t>
            </a:r>
            <a:r>
              <a:rPr dirty="0" sz="1100" spc="10">
                <a:latin typeface="Arial"/>
                <a:cs typeface="Arial"/>
              </a:rPr>
              <a:t>to </a:t>
            </a:r>
            <a:r>
              <a:rPr dirty="0" sz="1100" spc="-40">
                <a:latin typeface="Arial"/>
                <a:cs typeface="Arial"/>
              </a:rPr>
              <a:t>prove </a:t>
            </a:r>
            <a:r>
              <a:rPr dirty="0" sz="1100" spc="-85">
                <a:latin typeface="Arial"/>
                <a:cs typeface="Arial"/>
              </a:rPr>
              <a:t>so </a:t>
            </a:r>
            <a:r>
              <a:rPr dirty="0" sz="1100" spc="-20">
                <a:latin typeface="Arial"/>
                <a:cs typeface="Arial"/>
              </a:rPr>
              <a:t>let’s </a:t>
            </a:r>
            <a:r>
              <a:rPr dirty="0" sz="1100" spc="-35">
                <a:latin typeface="Arial"/>
                <a:cs typeface="Arial"/>
              </a:rPr>
              <a:t>do </a:t>
            </a:r>
            <a:r>
              <a:rPr dirty="0" sz="1100">
                <a:latin typeface="Arial"/>
                <a:cs typeface="Arial"/>
              </a:rPr>
              <a:t>that</a:t>
            </a:r>
            <a:r>
              <a:rPr dirty="0" sz="1100" spc="-1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here.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 marR="5080">
              <a:lnSpc>
                <a:spcPct val="105200"/>
              </a:lnSpc>
            </a:pPr>
            <a:r>
              <a:rPr dirty="0" baseline="5050" sz="1650" spc="-60">
                <a:latin typeface="Arial"/>
                <a:cs typeface="Arial"/>
              </a:rPr>
              <a:t>First, </a:t>
            </a:r>
            <a:r>
              <a:rPr dirty="0" baseline="5050" sz="1650" spc="-44">
                <a:latin typeface="Arial"/>
                <a:cs typeface="Arial"/>
              </a:rPr>
              <a:t>notice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112">
                <a:latin typeface="Arial"/>
                <a:cs typeface="Arial"/>
              </a:rPr>
              <a:t>because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75">
                <a:latin typeface="Arial"/>
                <a:cs typeface="Arial"/>
              </a:rPr>
              <a:t>are </a:t>
            </a:r>
            <a:r>
              <a:rPr dirty="0" baseline="5050" sz="1650" spc="-104">
                <a:latin typeface="Arial"/>
                <a:cs typeface="Arial"/>
              </a:rPr>
              <a:t>assuming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44">
                <a:latin typeface="Arial"/>
                <a:cs typeface="Arial"/>
              </a:rPr>
              <a:t>derivative </a:t>
            </a:r>
            <a:r>
              <a:rPr dirty="0" baseline="5050" sz="1650" spc="-82">
                <a:latin typeface="Arial"/>
                <a:cs typeface="Arial"/>
              </a:rPr>
              <a:t>exists </a:t>
            </a:r>
            <a:r>
              <a:rPr dirty="0" baseline="5050" sz="1650" spc="-44">
                <a:latin typeface="Arial"/>
                <a:cs typeface="Arial"/>
              </a:rPr>
              <a:t>on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we know </a:t>
            </a:r>
            <a:r>
              <a:rPr dirty="0" baseline="5050" sz="1650" spc="-7">
                <a:latin typeface="Arial"/>
                <a:cs typeface="Arial"/>
              </a:rPr>
              <a:t>that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35">
                <a:latin typeface="Symbol"/>
                <a:cs typeface="Symbol"/>
              </a:rPr>
              <a:t></a:t>
            </a:r>
            <a:r>
              <a:rPr dirty="0" sz="1600" spc="-135">
                <a:latin typeface="Times New Roman"/>
                <a:cs typeface="Times New Roman"/>
              </a:rPr>
              <a:t>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Symbol"/>
                <a:cs typeface="Symbol"/>
              </a:rPr>
              <a:t>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77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r>
              <a:rPr dirty="0" baseline="5050" sz="1650" spc="307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In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addition,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60">
                <a:latin typeface="Arial"/>
                <a:cs typeface="Arial"/>
              </a:rPr>
              <a:t>we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52">
                <a:solidFill>
                  <a:srgbClr val="0062FF"/>
                </a:solidFill>
                <a:latin typeface="Arial"/>
                <a:cs typeface="Arial"/>
              </a:rPr>
              <a:t>know</a:t>
            </a:r>
            <a:r>
              <a:rPr dirty="0" baseline="5050" sz="1650" spc="-89">
                <a:solidFill>
                  <a:srgbClr val="0062FF"/>
                </a:solidFill>
                <a:latin typeface="Arial"/>
                <a:cs typeface="Arial"/>
              </a:rPr>
              <a:t> </a:t>
            </a:r>
            <a:r>
              <a:rPr dirty="0" baseline="5050" sz="1650">
                <a:latin typeface="Arial"/>
                <a:cs typeface="Arial"/>
              </a:rPr>
              <a:t>that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22">
                <a:latin typeface="Arial"/>
                <a:cs typeface="Arial"/>
              </a:rPr>
              <a:t>if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a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function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differentiable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an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37">
                <a:latin typeface="Arial"/>
                <a:cs typeface="Arial"/>
              </a:rPr>
              <a:t>it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 also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continuous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>
                <a:latin typeface="Arial"/>
                <a:cs typeface="Arial"/>
              </a:rPr>
              <a:t>that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112">
                <a:latin typeface="Arial"/>
                <a:cs typeface="Arial"/>
              </a:rPr>
              <a:t>so</a:t>
            </a:r>
            <a:r>
              <a:rPr dirty="0" baseline="5050" sz="1650" spc="112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50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will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97">
                <a:latin typeface="Arial"/>
                <a:cs typeface="Arial"/>
              </a:rPr>
              <a:t>also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be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60">
                <a:latin typeface="Arial"/>
                <a:cs typeface="Arial"/>
              </a:rPr>
              <a:t>continuous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75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endParaRPr baseline="5050" sz="1650">
              <a:latin typeface="Arial"/>
              <a:cs typeface="Arial"/>
            </a:endParaRPr>
          </a:p>
          <a:p>
            <a:pPr marL="12700" marR="93345">
              <a:lnSpc>
                <a:spcPct val="107300"/>
              </a:lnSpc>
              <a:spcBef>
                <a:spcPts val="1310"/>
              </a:spcBef>
            </a:pPr>
            <a:r>
              <a:rPr dirty="0" baseline="5050" sz="1650" spc="-60">
                <a:latin typeface="Arial"/>
                <a:cs typeface="Arial"/>
              </a:rPr>
              <a:t>Now, </a:t>
            </a:r>
            <a:r>
              <a:rPr dirty="0" baseline="5050" sz="1650" spc="-52">
                <a:latin typeface="Arial"/>
                <a:cs typeface="Arial"/>
              </a:rPr>
              <a:t>take </a:t>
            </a:r>
            <a:r>
              <a:rPr dirty="0" baseline="5050" sz="1650" spc="-89">
                <a:latin typeface="Arial"/>
                <a:cs typeface="Arial"/>
              </a:rPr>
              <a:t>any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89" i="1">
                <a:latin typeface="Trebuchet MS"/>
                <a:cs typeface="Trebuchet MS"/>
              </a:rPr>
              <a:t>x</a:t>
            </a:r>
            <a:r>
              <a:rPr dirty="0" baseline="5050" sz="1650" spc="-89">
                <a:latin typeface="Arial"/>
                <a:cs typeface="Arial"/>
              </a:rPr>
              <a:t>’s </a:t>
            </a:r>
            <a:r>
              <a:rPr dirty="0" baseline="5050" sz="1650" spc="-22">
                <a:latin typeface="Arial"/>
                <a:cs typeface="Arial"/>
              </a:rPr>
              <a:t>in </a:t>
            </a:r>
            <a:r>
              <a:rPr dirty="0" baseline="5050" sz="1650" spc="-30">
                <a:latin typeface="Arial"/>
                <a:cs typeface="Arial"/>
              </a:rPr>
              <a:t>the interval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, </a:t>
            </a:r>
            <a:r>
              <a:rPr dirty="0" baseline="5050" sz="1650" spc="-135">
                <a:latin typeface="Arial"/>
                <a:cs typeface="Arial"/>
              </a:rPr>
              <a:t>say </a:t>
            </a:r>
            <a:r>
              <a:rPr dirty="0" baseline="2314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2314" sz="1800" spc="-30" i="1">
                <a:latin typeface="Times New Roman"/>
                <a:cs typeface="Times New Roman"/>
              </a:rPr>
              <a:t>x</a:t>
            </a:r>
            <a:r>
              <a:rPr dirty="0" baseline="-19841" sz="1050" spc="-30">
                <a:latin typeface="Times New Roman"/>
                <a:cs typeface="Times New Roman"/>
              </a:rPr>
              <a:t>2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104">
                <a:latin typeface="Arial"/>
                <a:cs typeface="Arial"/>
              </a:rPr>
              <a:t>Then </a:t>
            </a:r>
            <a:r>
              <a:rPr dirty="0" baseline="5050" sz="1650" spc="-89">
                <a:latin typeface="Arial"/>
                <a:cs typeface="Arial"/>
              </a:rPr>
              <a:t>since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 </a:t>
            </a:r>
            <a:r>
              <a:rPr dirty="0" baseline="5050" sz="1650" spc="-60">
                <a:latin typeface="Arial"/>
                <a:cs typeface="Arial"/>
              </a:rPr>
              <a:t>d</a:t>
            </a:r>
            <a:r>
              <a:rPr dirty="0" baseline="5050" sz="1650" spc="-7">
                <a:latin typeface="Arial"/>
                <a:cs typeface="Arial"/>
              </a:rPr>
              <a:t>iff</a:t>
            </a:r>
            <a:r>
              <a:rPr dirty="0" baseline="5050" sz="1650">
                <a:latin typeface="Arial"/>
                <a:cs typeface="Arial"/>
              </a:rPr>
              <a:t>e</a:t>
            </a:r>
            <a:r>
              <a:rPr dirty="0" baseline="5050" sz="1650" spc="-37">
                <a:latin typeface="Arial"/>
                <a:cs typeface="Arial"/>
              </a:rPr>
              <a:t>r</a:t>
            </a:r>
            <a:r>
              <a:rPr dirty="0" baseline="5050" sz="1650" spc="-44">
                <a:latin typeface="Arial"/>
                <a:cs typeface="Arial"/>
              </a:rPr>
              <a:t>e</a:t>
            </a:r>
            <a:r>
              <a:rPr dirty="0" baseline="5050" sz="1650" spc="-60">
                <a:latin typeface="Arial"/>
                <a:cs typeface="Arial"/>
              </a:rPr>
              <a:t>n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 spc="-67">
                <a:latin typeface="Arial"/>
                <a:cs typeface="Arial"/>
              </a:rPr>
              <a:t>iab</a:t>
            </a:r>
            <a:r>
              <a:rPr dirty="0" baseline="5050" sz="1650" spc="-37">
                <a:latin typeface="Arial"/>
                <a:cs typeface="Arial"/>
              </a:rPr>
              <a:t>l</a:t>
            </a:r>
            <a:r>
              <a:rPr dirty="0" baseline="5050" sz="1650" spc="-60">
                <a:latin typeface="Arial"/>
                <a:cs typeface="Arial"/>
              </a:rPr>
              <a:t>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o</a:t>
            </a:r>
            <a:r>
              <a:rPr dirty="0" baseline="5050" sz="1650" spc="-52">
                <a:latin typeface="Arial"/>
                <a:cs typeface="Arial"/>
              </a:rPr>
              <a:t>n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0">
                <a:latin typeface="Symbol"/>
                <a:cs typeface="Symbol"/>
              </a:rPr>
              <a:t></a:t>
            </a:r>
            <a:r>
              <a:rPr dirty="0" baseline="4629" sz="1800" spc="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104" i="1">
                <a:latin typeface="Times New Roman"/>
                <a:cs typeface="Times New Roman"/>
              </a:rPr>
              <a:t>b</a:t>
            </a:r>
            <a:r>
              <a:rPr dirty="0" sz="1600" spc="-145">
                <a:latin typeface="Symbol"/>
                <a:cs typeface="Symbol"/>
              </a:rPr>
              <a:t>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i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m</a:t>
            </a:r>
            <a:r>
              <a:rPr dirty="0" baseline="5050" sz="1650" spc="-60">
                <a:latin typeface="Arial"/>
                <a:cs typeface="Arial"/>
              </a:rPr>
              <a:t>u</a:t>
            </a:r>
            <a:r>
              <a:rPr dirty="0" baseline="5050" sz="1650" spc="-179">
                <a:latin typeface="Arial"/>
                <a:cs typeface="Arial"/>
              </a:rPr>
              <a:t>s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135">
                <a:latin typeface="Arial"/>
                <a:cs typeface="Arial"/>
              </a:rPr>
              <a:t>a</a:t>
            </a:r>
            <a:r>
              <a:rPr dirty="0" baseline="5050" sz="1650" spc="-15">
                <a:latin typeface="Arial"/>
                <a:cs typeface="Arial"/>
              </a:rPr>
              <a:t>l</a:t>
            </a:r>
            <a:r>
              <a:rPr dirty="0" baseline="5050" sz="1650" spc="-179">
                <a:latin typeface="Arial"/>
                <a:cs typeface="Arial"/>
              </a:rPr>
              <a:t>s</a:t>
            </a:r>
            <a:r>
              <a:rPr dirty="0" baseline="5050" sz="1650" spc="-44">
                <a:latin typeface="Arial"/>
                <a:cs typeface="Arial"/>
              </a:rPr>
              <a:t>o</a:t>
            </a:r>
            <a:r>
              <a:rPr dirty="0" baseline="5050" sz="1650" spc="-75">
                <a:latin typeface="Arial"/>
                <a:cs typeface="Arial"/>
              </a:rPr>
              <a:t> </a:t>
            </a:r>
            <a:r>
              <a:rPr dirty="0" baseline="5050" sz="1650" spc="-60">
                <a:latin typeface="Arial"/>
                <a:cs typeface="Arial"/>
              </a:rPr>
              <a:t>b</a:t>
            </a:r>
            <a:r>
              <a:rPr dirty="0" baseline="5050" sz="1650" spc="-97">
                <a:latin typeface="Arial"/>
                <a:cs typeface="Arial"/>
              </a:rPr>
              <a:t>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127">
                <a:latin typeface="Arial"/>
                <a:cs typeface="Arial"/>
              </a:rPr>
              <a:t>c</a:t>
            </a:r>
            <a:r>
              <a:rPr dirty="0" baseline="5050" sz="1650" spc="-37">
                <a:latin typeface="Arial"/>
                <a:cs typeface="Arial"/>
              </a:rPr>
              <a:t>o</a:t>
            </a:r>
            <a:r>
              <a:rPr dirty="0" baseline="5050" sz="1650" spc="-82">
                <a:latin typeface="Arial"/>
                <a:cs typeface="Arial"/>
              </a:rPr>
              <a:t>n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>
                <a:latin typeface="Arial"/>
                <a:cs typeface="Arial"/>
              </a:rPr>
              <a:t>i</a:t>
            </a:r>
            <a:r>
              <a:rPr dirty="0" baseline="5050" sz="1650" spc="-60">
                <a:latin typeface="Arial"/>
                <a:cs typeface="Arial"/>
              </a:rPr>
              <a:t>nu</a:t>
            </a:r>
            <a:r>
              <a:rPr dirty="0" baseline="5050" sz="1650" spc="-37">
                <a:latin typeface="Arial"/>
                <a:cs typeface="Arial"/>
              </a:rPr>
              <a:t>o</a:t>
            </a:r>
            <a:r>
              <a:rPr dirty="0" baseline="5050" sz="1650" spc="-60">
                <a:latin typeface="Arial"/>
                <a:cs typeface="Arial"/>
              </a:rPr>
              <a:t>u</a:t>
            </a:r>
            <a:r>
              <a:rPr dirty="0" baseline="5050" sz="1650" spc="-179">
                <a:latin typeface="Arial"/>
                <a:cs typeface="Arial"/>
              </a:rPr>
              <a:t>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135">
                <a:latin typeface="Arial"/>
                <a:cs typeface="Arial"/>
              </a:rPr>
              <a:t>a</a:t>
            </a:r>
            <a:r>
              <a:rPr dirty="0" baseline="5050" sz="1650" spc="-60">
                <a:latin typeface="Arial"/>
                <a:cs typeface="Arial"/>
              </a:rPr>
              <a:t>n</a:t>
            </a:r>
            <a:r>
              <a:rPr dirty="0" baseline="5050" sz="1650" spc="-52">
                <a:latin typeface="Arial"/>
                <a:cs typeface="Arial"/>
              </a:rPr>
              <a:t>d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60">
                <a:latin typeface="Arial"/>
                <a:cs typeface="Arial"/>
              </a:rPr>
              <a:t>d</a:t>
            </a:r>
            <a:r>
              <a:rPr dirty="0" baseline="5050" sz="1650">
                <a:latin typeface="Arial"/>
                <a:cs typeface="Arial"/>
              </a:rPr>
              <a:t>i</a:t>
            </a:r>
            <a:r>
              <a:rPr dirty="0" baseline="5050" sz="1650" spc="37">
                <a:latin typeface="Arial"/>
                <a:cs typeface="Arial"/>
              </a:rPr>
              <a:t>ff</a:t>
            </a:r>
            <a:r>
              <a:rPr dirty="0" baseline="5050" sz="1650" spc="-97">
                <a:latin typeface="Arial"/>
                <a:cs typeface="Arial"/>
              </a:rPr>
              <a:t>e</a:t>
            </a:r>
            <a:r>
              <a:rPr dirty="0" baseline="5050" sz="1650">
                <a:latin typeface="Arial"/>
                <a:cs typeface="Arial"/>
              </a:rPr>
              <a:t>r</a:t>
            </a:r>
            <a:r>
              <a:rPr dirty="0" baseline="5050" sz="1650" spc="-97">
                <a:latin typeface="Arial"/>
                <a:cs typeface="Arial"/>
              </a:rPr>
              <a:t>e</a:t>
            </a:r>
            <a:r>
              <a:rPr dirty="0" baseline="5050" sz="1650" spc="-60">
                <a:latin typeface="Arial"/>
                <a:cs typeface="Arial"/>
              </a:rPr>
              <a:t>n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>
                <a:latin typeface="Arial"/>
                <a:cs typeface="Arial"/>
              </a:rPr>
              <a:t>i</a:t>
            </a:r>
            <a:r>
              <a:rPr dirty="0" baseline="5050" sz="1650" spc="-135">
                <a:latin typeface="Arial"/>
                <a:cs typeface="Arial"/>
              </a:rPr>
              <a:t>a</a:t>
            </a:r>
            <a:r>
              <a:rPr dirty="0" baseline="5050" sz="1650" spc="-60">
                <a:latin typeface="Arial"/>
                <a:cs typeface="Arial"/>
              </a:rPr>
              <a:t>b</a:t>
            </a:r>
            <a:r>
              <a:rPr dirty="0" baseline="5050" sz="1650">
                <a:latin typeface="Arial"/>
                <a:cs typeface="Arial"/>
              </a:rPr>
              <a:t>l</a:t>
            </a:r>
            <a:r>
              <a:rPr dirty="0" baseline="5050" sz="1650" spc="-97">
                <a:latin typeface="Arial"/>
                <a:cs typeface="Arial"/>
              </a:rPr>
              <a:t>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o</a:t>
            </a:r>
            <a:r>
              <a:rPr dirty="0" baseline="5050" sz="1650" spc="-52">
                <a:latin typeface="Arial"/>
                <a:cs typeface="Arial"/>
              </a:rPr>
              <a:t>n</a:t>
            </a:r>
            <a:r>
              <a:rPr dirty="0" baseline="5050" sz="1650" spc="30">
                <a:latin typeface="Arial"/>
                <a:cs typeface="Arial"/>
              </a:rPr>
              <a:t> </a:t>
            </a:r>
            <a:r>
              <a:rPr dirty="0" sz="1650" spc="-45">
                <a:latin typeface="Symbol"/>
                <a:cs typeface="Symbol"/>
              </a:rPr>
              <a:t></a:t>
            </a:r>
            <a:r>
              <a:rPr dirty="0" baseline="4629" sz="1800" spc="-135" i="1">
                <a:latin typeface="Times New Roman"/>
                <a:cs typeface="Times New Roman"/>
              </a:rPr>
              <a:t>x</a:t>
            </a:r>
            <a:r>
              <a:rPr dirty="0" baseline="-15873" sz="1050" spc="44">
                <a:latin typeface="Times New Roman"/>
                <a:cs typeface="Times New Roman"/>
              </a:rPr>
              <a:t>1</a:t>
            </a:r>
            <a:r>
              <a:rPr dirty="0" baseline="4629" sz="1800">
                <a:latin typeface="Times New Roman"/>
                <a:cs typeface="Times New Roman"/>
              </a:rPr>
              <a:t>,</a:t>
            </a:r>
            <a:r>
              <a:rPr dirty="0" baseline="4629" sz="1800" spc="-142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baseline="-15873" sz="1050" spc="-7">
                <a:latin typeface="Times New Roman"/>
                <a:cs typeface="Times New Roman"/>
              </a:rPr>
              <a:t>2</a:t>
            </a:r>
            <a:r>
              <a:rPr dirty="0" baseline="-15873" sz="1050" spc="-127">
                <a:latin typeface="Times New Roman"/>
                <a:cs typeface="Times New Roman"/>
              </a:rPr>
              <a:t> </a:t>
            </a:r>
            <a:r>
              <a:rPr dirty="0" sz="1650" spc="-160">
                <a:latin typeface="Symbol"/>
                <a:cs typeface="Symbol"/>
              </a:rPr>
              <a:t></a:t>
            </a:r>
            <a:r>
              <a:rPr dirty="0" sz="1650" spc="-229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r>
              <a:rPr dirty="0" baseline="5050" sz="1650">
                <a:latin typeface="Arial"/>
                <a:cs typeface="Arial"/>
              </a:rPr>
              <a:t> </a:t>
            </a:r>
            <a:r>
              <a:rPr dirty="0" baseline="5050" sz="1650" spc="-172">
                <a:latin typeface="Arial"/>
                <a:cs typeface="Arial"/>
              </a:rPr>
              <a:t> </a:t>
            </a:r>
            <a:r>
              <a:rPr dirty="0" baseline="5050" sz="1650" spc="-202">
                <a:latin typeface="Arial"/>
                <a:cs typeface="Arial"/>
              </a:rPr>
              <a:t>T</a:t>
            </a:r>
            <a:r>
              <a:rPr dirty="0" baseline="5050" sz="1650" spc="-60">
                <a:latin typeface="Arial"/>
                <a:cs typeface="Arial"/>
              </a:rPr>
              <a:t>h</a:t>
            </a:r>
            <a:r>
              <a:rPr dirty="0" baseline="5050" sz="1650">
                <a:latin typeface="Arial"/>
                <a:cs typeface="Arial"/>
              </a:rPr>
              <a:t>i</a:t>
            </a:r>
            <a:r>
              <a:rPr dirty="0" baseline="5050" sz="1650" spc="-179">
                <a:latin typeface="Arial"/>
                <a:cs typeface="Arial"/>
              </a:rPr>
              <a:t>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m</a:t>
            </a:r>
            <a:r>
              <a:rPr dirty="0" baseline="5050" sz="1650" spc="-97">
                <a:latin typeface="Arial"/>
                <a:cs typeface="Arial"/>
              </a:rPr>
              <a:t>e</a:t>
            </a:r>
            <a:r>
              <a:rPr dirty="0" baseline="5050" sz="1650" spc="-135">
                <a:latin typeface="Arial"/>
                <a:cs typeface="Arial"/>
              </a:rPr>
              <a:t>a</a:t>
            </a:r>
            <a:r>
              <a:rPr dirty="0" baseline="5050" sz="1650" spc="-60">
                <a:latin typeface="Arial"/>
                <a:cs typeface="Arial"/>
              </a:rPr>
              <a:t>n</a:t>
            </a:r>
            <a:r>
              <a:rPr dirty="0" baseline="5050" sz="1650" spc="-179">
                <a:latin typeface="Arial"/>
                <a:cs typeface="Arial"/>
              </a:rPr>
              <a:t>s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75">
                <a:latin typeface="Arial"/>
                <a:cs typeface="Arial"/>
              </a:rPr>
              <a:t>t</a:t>
            </a:r>
            <a:r>
              <a:rPr dirty="0" baseline="5050" sz="1650" spc="-60">
                <a:latin typeface="Arial"/>
                <a:cs typeface="Arial"/>
              </a:rPr>
              <a:t>h</a:t>
            </a:r>
            <a:r>
              <a:rPr dirty="0" baseline="5050" sz="1650" spc="-135">
                <a:latin typeface="Arial"/>
                <a:cs typeface="Arial"/>
              </a:rPr>
              <a:t>a</a:t>
            </a:r>
            <a:r>
              <a:rPr dirty="0" baseline="5050" sz="1650" spc="89">
                <a:latin typeface="Arial"/>
                <a:cs typeface="Arial"/>
              </a:rPr>
              <a:t>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15">
                <a:latin typeface="Arial"/>
                <a:cs typeface="Arial"/>
              </a:rPr>
              <a:t>w</a:t>
            </a:r>
            <a:r>
              <a:rPr dirty="0" baseline="5050" sz="1650" spc="-67">
                <a:latin typeface="Arial"/>
                <a:cs typeface="Arial"/>
              </a:rPr>
              <a:t>e  </a:t>
            </a:r>
            <a:r>
              <a:rPr dirty="0" sz="1100" spc="-70">
                <a:latin typeface="Arial"/>
                <a:cs typeface="Arial"/>
              </a:rPr>
              <a:t>can </a:t>
            </a:r>
            <a:r>
              <a:rPr dirty="0" sz="1100" spc="-45">
                <a:latin typeface="Arial"/>
                <a:cs typeface="Arial"/>
              </a:rPr>
              <a:t>apply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Mean </a:t>
            </a:r>
            <a:r>
              <a:rPr dirty="0" sz="1100" spc="-60">
                <a:latin typeface="Arial"/>
                <a:cs typeface="Arial"/>
              </a:rPr>
              <a:t>Value </a:t>
            </a:r>
            <a:r>
              <a:rPr dirty="0" sz="1100" spc="-55">
                <a:latin typeface="Arial"/>
                <a:cs typeface="Arial"/>
              </a:rPr>
              <a:t>Theorem </a:t>
            </a:r>
            <a:r>
              <a:rPr dirty="0" sz="1100" spc="5">
                <a:latin typeface="Arial"/>
                <a:cs typeface="Arial"/>
              </a:rPr>
              <a:t>for </a:t>
            </a:r>
            <a:r>
              <a:rPr dirty="0" sz="1100" spc="-50">
                <a:latin typeface="Arial"/>
                <a:cs typeface="Arial"/>
              </a:rPr>
              <a:t>these </a:t>
            </a:r>
            <a:r>
              <a:rPr dirty="0" sz="1100" spc="5">
                <a:latin typeface="Arial"/>
                <a:cs typeface="Arial"/>
              </a:rPr>
              <a:t>two </a:t>
            </a:r>
            <a:r>
              <a:rPr dirty="0" sz="1100" spc="-60">
                <a:latin typeface="Arial"/>
                <a:cs typeface="Arial"/>
              </a:rPr>
              <a:t>values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>
                <a:latin typeface="Arial"/>
                <a:cs typeface="Arial"/>
              </a:rPr>
              <a:t>. </a:t>
            </a:r>
            <a:r>
              <a:rPr dirty="0" sz="1100" spc="-55">
                <a:latin typeface="Arial"/>
                <a:cs typeface="Arial"/>
              </a:rPr>
              <a:t>Doing </a:t>
            </a:r>
            <a:r>
              <a:rPr dirty="0" sz="1100" spc="-25">
                <a:latin typeface="Arial"/>
                <a:cs typeface="Arial"/>
              </a:rPr>
              <a:t>this</a:t>
            </a:r>
            <a:r>
              <a:rPr dirty="0" sz="1100" spc="-95">
                <a:latin typeface="Arial"/>
                <a:cs typeface="Arial"/>
              </a:rPr>
              <a:t> </a:t>
            </a:r>
            <a:r>
              <a:rPr dirty="0" sz="1100" spc="-65">
                <a:latin typeface="Arial"/>
                <a:cs typeface="Arial"/>
              </a:rPr>
              <a:t>gives,</a:t>
            </a:r>
            <a:endParaRPr sz="1100">
              <a:latin typeface="Arial"/>
              <a:cs typeface="Arial"/>
            </a:endParaRPr>
          </a:p>
          <a:p>
            <a:pPr marL="1837055">
              <a:lnSpc>
                <a:spcPts val="1814"/>
              </a:lnSpc>
            </a:pP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15" i="1">
                <a:latin typeface="Times New Roman"/>
                <a:cs typeface="Times New Roman"/>
              </a:rPr>
              <a:t>x</a:t>
            </a:r>
            <a:r>
              <a:rPr dirty="0" baseline="-19841" sz="1050" spc="-15">
                <a:latin typeface="Times New Roman"/>
                <a:cs typeface="Times New Roman"/>
              </a:rPr>
              <a:t>2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284">
                <a:latin typeface="Symbol"/>
                <a:cs typeface="Symbol"/>
              </a:rPr>
              <a:t></a:t>
            </a:r>
            <a:r>
              <a:rPr dirty="0" sz="1600" spc="-190">
                <a:latin typeface="Symbol"/>
                <a:cs typeface="Symbol"/>
              </a:rPr>
              <a:t></a:t>
            </a:r>
            <a:r>
              <a:rPr dirty="0" baseline="4629" sz="1800" spc="-284" i="1">
                <a:latin typeface="Times New Roman"/>
                <a:cs typeface="Times New Roman"/>
              </a:rPr>
              <a:t>c</a:t>
            </a:r>
            <a:r>
              <a:rPr dirty="0" sz="1600" spc="-190">
                <a:latin typeface="Symbol"/>
                <a:cs typeface="Symbol"/>
              </a:rPr>
              <a:t></a:t>
            </a:r>
            <a:r>
              <a:rPr dirty="0" sz="1600" spc="-190">
                <a:latin typeface="Times New Roman"/>
                <a:cs typeface="Times New Roman"/>
              </a:rPr>
              <a:t> </a:t>
            </a:r>
            <a:r>
              <a:rPr dirty="0" baseline="4629" sz="1800" spc="-15" i="1">
                <a:latin typeface="Times New Roman"/>
                <a:cs typeface="Times New Roman"/>
              </a:rPr>
              <a:t>x</a:t>
            </a:r>
            <a:r>
              <a:rPr dirty="0" baseline="-19841" sz="1050" spc="-15">
                <a:latin typeface="Times New Roman"/>
                <a:cs typeface="Times New Roman"/>
              </a:rPr>
              <a:t>2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</a:t>
            </a:r>
            <a:r>
              <a:rPr dirty="0" baseline="-19841" sz="1050" spc="-127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12700" marR="80645">
              <a:lnSpc>
                <a:spcPts val="1660"/>
              </a:lnSpc>
              <a:spcBef>
                <a:spcPts val="370"/>
              </a:spcBef>
            </a:pPr>
            <a:r>
              <a:rPr dirty="0" baseline="5050" sz="1650" spc="-52">
                <a:latin typeface="Arial"/>
                <a:cs typeface="Arial"/>
              </a:rPr>
              <a:t>where </a:t>
            </a:r>
            <a:r>
              <a:rPr dirty="0" baseline="2314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baseline="2314" sz="1800" spc="-7">
                <a:latin typeface="Symbol"/>
                <a:cs typeface="Symbol"/>
              </a:rPr>
              <a:t></a:t>
            </a:r>
            <a:r>
              <a:rPr dirty="0" baseline="2314" sz="1800" spc="-7">
                <a:latin typeface="Times New Roman"/>
                <a:cs typeface="Times New Roman"/>
              </a:rPr>
              <a:t> </a:t>
            </a:r>
            <a:r>
              <a:rPr dirty="0" baseline="2314" sz="1800" spc="-7" i="1">
                <a:latin typeface="Times New Roman"/>
                <a:cs typeface="Times New Roman"/>
              </a:rPr>
              <a:t>c </a:t>
            </a:r>
            <a:r>
              <a:rPr dirty="0" baseline="2314" sz="1800" spc="-7">
                <a:latin typeface="Symbol"/>
                <a:cs typeface="Symbol"/>
              </a:rPr>
              <a:t></a:t>
            </a:r>
            <a:r>
              <a:rPr dirty="0" baseline="2314" sz="1800" spc="-7">
                <a:latin typeface="Times New Roman"/>
                <a:cs typeface="Times New Roman"/>
              </a:rPr>
              <a:t> </a:t>
            </a:r>
            <a:r>
              <a:rPr dirty="0" baseline="2314" sz="1800" spc="-22" i="1">
                <a:latin typeface="Times New Roman"/>
                <a:cs typeface="Times New Roman"/>
              </a:rPr>
              <a:t>x</a:t>
            </a:r>
            <a:r>
              <a:rPr dirty="0" baseline="-19841" sz="1050" spc="-22">
                <a:latin typeface="Times New Roman"/>
                <a:cs typeface="Times New Roman"/>
              </a:rPr>
              <a:t>2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60">
                <a:latin typeface="Arial"/>
                <a:cs typeface="Arial"/>
              </a:rPr>
              <a:t>But </a:t>
            </a:r>
            <a:r>
              <a:rPr dirty="0" baseline="5050" sz="1650" spc="-82">
                <a:latin typeface="Arial"/>
                <a:cs typeface="Arial"/>
              </a:rPr>
              <a:t>by </a:t>
            </a:r>
            <a:r>
              <a:rPr dirty="0" baseline="5050" sz="1650" spc="-67">
                <a:latin typeface="Arial"/>
                <a:cs typeface="Arial"/>
              </a:rPr>
              <a:t>assumption </a:t>
            </a: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719">
                <a:latin typeface="Symbol"/>
                <a:cs typeface="Symbol"/>
              </a:rPr>
              <a:t></a:t>
            </a:r>
            <a:r>
              <a:rPr dirty="0" sz="1600" spc="-48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44" i="1">
                <a:latin typeface="Times New Roman"/>
                <a:cs typeface="Times New Roman"/>
              </a:rPr>
              <a:t>x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7">
                <a:latin typeface="Times New Roman"/>
                <a:cs typeface="Times New Roman"/>
              </a:rPr>
              <a:t> 0 </a:t>
            </a:r>
            <a:r>
              <a:rPr dirty="0" baseline="5050" sz="1650" spc="7">
                <a:latin typeface="Arial"/>
                <a:cs typeface="Arial"/>
              </a:rPr>
              <a:t>for </a:t>
            </a:r>
            <a:r>
              <a:rPr dirty="0" baseline="5050" sz="1650" spc="-37">
                <a:latin typeface="Arial"/>
                <a:cs typeface="Arial"/>
              </a:rPr>
              <a:t>all </a:t>
            </a:r>
            <a:r>
              <a:rPr dirty="0" baseline="5050" sz="1650" spc="-112" i="1">
                <a:latin typeface="Trebuchet MS"/>
                <a:cs typeface="Trebuchet MS"/>
              </a:rPr>
              <a:t>x </a:t>
            </a:r>
            <a:r>
              <a:rPr dirty="0" baseline="5050" sz="1650" spc="-22">
                <a:latin typeface="Arial"/>
                <a:cs typeface="Arial"/>
              </a:rPr>
              <a:t>in </a:t>
            </a:r>
            <a:r>
              <a:rPr dirty="0" baseline="5050" sz="1650" spc="-89">
                <a:latin typeface="Arial"/>
                <a:cs typeface="Arial"/>
              </a:rPr>
              <a:t>an </a:t>
            </a:r>
            <a:r>
              <a:rPr dirty="0" baseline="5050" sz="1650" spc="-30">
                <a:latin typeface="Arial"/>
                <a:cs typeface="Arial"/>
              </a:rPr>
              <a:t>interval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112">
                <a:latin typeface="Arial"/>
                <a:cs typeface="Arial"/>
              </a:rPr>
              <a:t>so </a:t>
            </a:r>
            <a:r>
              <a:rPr dirty="0" baseline="5050" sz="1650" spc="-22">
                <a:latin typeface="Arial"/>
                <a:cs typeface="Arial"/>
              </a:rPr>
              <a:t>in </a:t>
            </a:r>
            <a:r>
              <a:rPr dirty="0" baseline="5050" sz="1650" spc="-37">
                <a:latin typeface="Arial"/>
                <a:cs typeface="Arial"/>
              </a:rPr>
              <a:t>particular </a:t>
            </a:r>
            <a:r>
              <a:rPr dirty="0" baseline="5050" sz="1650" spc="-52">
                <a:latin typeface="Arial"/>
                <a:cs typeface="Arial"/>
              </a:rPr>
              <a:t>we  </a:t>
            </a:r>
            <a:r>
              <a:rPr dirty="0" sz="1100" spc="-30">
                <a:latin typeface="Arial"/>
                <a:cs typeface="Arial"/>
              </a:rPr>
              <a:t>must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have,</a:t>
            </a:r>
            <a:endParaRPr sz="1100">
              <a:latin typeface="Arial"/>
              <a:cs typeface="Arial"/>
            </a:endParaRPr>
          </a:p>
          <a:p>
            <a:pPr algn="ctr" marR="361315">
              <a:lnSpc>
                <a:spcPts val="1700"/>
              </a:lnSpc>
            </a:pPr>
            <a:r>
              <a:rPr dirty="0" baseline="4629" sz="1800" spc="-7" i="1">
                <a:latin typeface="Times New Roman"/>
                <a:cs typeface="Times New Roman"/>
              </a:rPr>
              <a:t>f </a:t>
            </a:r>
            <a:r>
              <a:rPr dirty="0" baseline="6944" sz="1800" spc="-352">
                <a:latin typeface="Symbol"/>
                <a:cs typeface="Symbol"/>
              </a:rPr>
              <a:t></a:t>
            </a:r>
            <a:r>
              <a:rPr dirty="0" sz="1600" spc="-235">
                <a:latin typeface="Symbol"/>
                <a:cs typeface="Symbol"/>
              </a:rPr>
              <a:t></a:t>
            </a:r>
            <a:r>
              <a:rPr dirty="0" baseline="4629" sz="1800" spc="-352" i="1">
                <a:latin typeface="Times New Roman"/>
                <a:cs typeface="Times New Roman"/>
              </a:rPr>
              <a:t>c</a:t>
            </a:r>
            <a:r>
              <a:rPr dirty="0" sz="1600" spc="-235">
                <a:latin typeface="Symbol"/>
                <a:cs typeface="Symbol"/>
              </a:rPr>
              <a:t></a:t>
            </a:r>
            <a:r>
              <a:rPr dirty="0" sz="1600" spc="-235">
                <a:latin typeface="Times New Roman"/>
                <a:cs typeface="Times New Roman"/>
              </a:rPr>
              <a:t> 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-22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Times New Roman"/>
                <a:cs typeface="Times New Roman"/>
              </a:rPr>
              <a:t>0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7396" y="4778692"/>
            <a:ext cx="17589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>
                <a:latin typeface="Symbol"/>
                <a:cs typeface="Symbol"/>
              </a:rPr>
              <a:t>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4586677"/>
            <a:ext cx="4591050" cy="4241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265"/>
              </a:lnSpc>
              <a:spcBef>
                <a:spcPts val="105"/>
              </a:spcBef>
            </a:pPr>
            <a:r>
              <a:rPr dirty="0" sz="1100" spc="-30">
                <a:latin typeface="Arial"/>
                <a:cs typeface="Arial"/>
              </a:rPr>
              <a:t>Putting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5">
                <a:latin typeface="Arial"/>
                <a:cs typeface="Arial"/>
              </a:rPr>
              <a:t>into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22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equation </a:t>
            </a:r>
            <a:r>
              <a:rPr dirty="0" sz="1100" spc="-55">
                <a:latin typeface="Arial"/>
                <a:cs typeface="Arial"/>
              </a:rPr>
              <a:t>above </a:t>
            </a:r>
            <a:r>
              <a:rPr dirty="0" sz="1100" spc="-65">
                <a:latin typeface="Arial"/>
                <a:cs typeface="Arial"/>
              </a:rPr>
              <a:t>gives,</a:t>
            </a:r>
            <a:endParaRPr sz="1100">
              <a:latin typeface="Arial"/>
              <a:cs typeface="Arial"/>
            </a:endParaRPr>
          </a:p>
          <a:p>
            <a:pPr marL="960755">
              <a:lnSpc>
                <a:spcPts val="1864"/>
              </a:lnSpc>
              <a:tabLst>
                <a:tab pos="3716020" algn="l"/>
              </a:tabLst>
            </a:pP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15" i="1">
                <a:latin typeface="Times New Roman"/>
                <a:cs typeface="Times New Roman"/>
              </a:rPr>
              <a:t>x</a:t>
            </a:r>
            <a:r>
              <a:rPr dirty="0" baseline="-19841" sz="1050" spc="-15">
                <a:latin typeface="Times New Roman"/>
                <a:cs typeface="Times New Roman"/>
              </a:rPr>
              <a:t>2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20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52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0	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15" i="1">
                <a:latin typeface="Times New Roman"/>
                <a:cs typeface="Times New Roman"/>
              </a:rPr>
              <a:t>x</a:t>
            </a:r>
            <a:r>
              <a:rPr dirty="0" baseline="-19841" sz="1050" spc="-15">
                <a:latin typeface="Times New Roman"/>
                <a:cs typeface="Times New Roman"/>
              </a:rPr>
              <a:t>2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</a:t>
            </a:r>
            <a:r>
              <a:rPr dirty="0" baseline="-19841" sz="1050" spc="-67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596" y="5153999"/>
            <a:ext cx="5771515" cy="108077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algn="just" marL="12700" marR="5080">
              <a:lnSpc>
                <a:spcPct val="109000"/>
              </a:lnSpc>
              <a:spcBef>
                <a:spcPts val="35"/>
              </a:spcBef>
            </a:pPr>
            <a:r>
              <a:rPr dirty="0" baseline="5050" sz="1650" spc="-60">
                <a:latin typeface="Arial"/>
                <a:cs typeface="Arial"/>
              </a:rPr>
              <a:t>Now, </a:t>
            </a:r>
            <a:r>
              <a:rPr dirty="0" baseline="5050" sz="1650" spc="-97">
                <a:latin typeface="Arial"/>
                <a:cs typeface="Arial"/>
              </a:rPr>
              <a:t>since </a:t>
            </a:r>
            <a:r>
              <a:rPr dirty="0" baseline="4629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4629" sz="1800" spc="-30" i="1">
                <a:latin typeface="Times New Roman"/>
                <a:cs typeface="Times New Roman"/>
              </a:rPr>
              <a:t>x</a:t>
            </a:r>
            <a:r>
              <a:rPr dirty="0" baseline="-19841" sz="1050" spc="-30">
                <a:latin typeface="Times New Roman"/>
                <a:cs typeface="Times New Roman"/>
              </a:rPr>
              <a:t>2 </a:t>
            </a:r>
            <a:r>
              <a:rPr dirty="0" baseline="5050" sz="1650" spc="-52">
                <a:latin typeface="Arial"/>
                <a:cs typeface="Arial"/>
              </a:rPr>
              <a:t>where </a:t>
            </a:r>
            <a:r>
              <a:rPr dirty="0" baseline="5050" sz="1650" spc="-97">
                <a:latin typeface="Arial"/>
                <a:cs typeface="Arial"/>
              </a:rPr>
              <a:t>any </a:t>
            </a:r>
            <a:r>
              <a:rPr dirty="0" baseline="5050" sz="1650" spc="7">
                <a:latin typeface="Arial"/>
                <a:cs typeface="Arial"/>
              </a:rPr>
              <a:t>two </a:t>
            </a:r>
            <a:r>
              <a:rPr dirty="0" baseline="5050" sz="1650" spc="-89">
                <a:latin typeface="Arial"/>
                <a:cs typeface="Arial"/>
              </a:rPr>
              <a:t>values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5050" sz="1650" spc="-112" i="1">
                <a:latin typeface="Trebuchet MS"/>
                <a:cs typeface="Trebuchet MS"/>
              </a:rPr>
              <a:t>x </a:t>
            </a:r>
            <a:r>
              <a:rPr dirty="0" baseline="5050" sz="1650" spc="-22">
                <a:latin typeface="Arial"/>
                <a:cs typeface="Arial"/>
              </a:rPr>
              <a:t>in the </a:t>
            </a:r>
            <a:r>
              <a:rPr dirty="0" baseline="5050" sz="1650" spc="-30">
                <a:latin typeface="Arial"/>
                <a:cs typeface="Arial"/>
              </a:rPr>
              <a:t>interval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we </a:t>
            </a:r>
            <a:r>
              <a:rPr dirty="0" baseline="5050" sz="1650" spc="-104">
                <a:latin typeface="Arial"/>
                <a:cs typeface="Arial"/>
              </a:rPr>
              <a:t>can </a:t>
            </a:r>
            <a:r>
              <a:rPr dirty="0" baseline="5050" sz="1650" spc="-127">
                <a:latin typeface="Arial"/>
                <a:cs typeface="Arial"/>
              </a:rPr>
              <a:t>see </a:t>
            </a:r>
            <a:r>
              <a:rPr dirty="0" baseline="5050" sz="1650">
                <a:latin typeface="Arial"/>
                <a:cs typeface="Arial"/>
              </a:rPr>
              <a:t>that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44">
                <a:latin typeface="Arial"/>
                <a:cs typeface="Arial"/>
              </a:rPr>
              <a:t>must </a:t>
            </a:r>
            <a:r>
              <a:rPr dirty="0" baseline="5050" sz="1650" spc="-97">
                <a:latin typeface="Arial"/>
                <a:cs typeface="Arial"/>
              </a:rPr>
              <a:t>have 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15" i="1">
                <a:latin typeface="Times New Roman"/>
                <a:cs typeface="Times New Roman"/>
              </a:rPr>
              <a:t>x</a:t>
            </a:r>
            <a:r>
              <a:rPr dirty="0" baseline="-15873" sz="1050" spc="-15">
                <a:latin typeface="Times New Roman"/>
                <a:cs typeface="Times New Roman"/>
              </a:rPr>
              <a:t>2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67" i="1">
                <a:latin typeface="Times New Roman"/>
                <a:cs typeface="Times New Roman"/>
              </a:rPr>
              <a:t>x</a:t>
            </a:r>
            <a:r>
              <a:rPr dirty="0" baseline="-15873" sz="1050" spc="-67">
                <a:latin typeface="Times New Roman"/>
                <a:cs typeface="Times New Roman"/>
              </a:rPr>
              <a:t>1 </a:t>
            </a:r>
            <a:r>
              <a:rPr dirty="0" sz="1600" spc="-14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5050" sz="1650" spc="7">
                <a:latin typeface="Arial"/>
                <a:cs typeface="Arial"/>
              </a:rPr>
              <a:t>for </a:t>
            </a:r>
            <a:r>
              <a:rPr dirty="0" baseline="5050" sz="1650" spc="-37">
                <a:latin typeface="Arial"/>
                <a:cs typeface="Arial"/>
              </a:rPr>
              <a:t>all </a:t>
            </a:r>
            <a:r>
              <a:rPr dirty="0" baseline="2314" sz="1800" spc="-75" i="1">
                <a:latin typeface="Times New Roman"/>
                <a:cs typeface="Times New Roman"/>
              </a:rPr>
              <a:t>x</a:t>
            </a:r>
            <a:r>
              <a:rPr dirty="0" baseline="-19841" sz="1050" spc="-75">
                <a:latin typeface="Times New Roman"/>
                <a:cs typeface="Times New Roman"/>
              </a:rPr>
              <a:t>1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2314" sz="1800" spc="-30" i="1">
                <a:latin typeface="Times New Roman"/>
                <a:cs typeface="Times New Roman"/>
              </a:rPr>
              <a:t>x</a:t>
            </a:r>
            <a:r>
              <a:rPr dirty="0" baseline="-19841" sz="1050" spc="-30">
                <a:latin typeface="Times New Roman"/>
                <a:cs typeface="Times New Roman"/>
              </a:rPr>
              <a:t>2 </a:t>
            </a:r>
            <a:r>
              <a:rPr dirty="0" baseline="5050" sz="1650" spc="-22">
                <a:latin typeface="Arial"/>
                <a:cs typeface="Arial"/>
              </a:rPr>
              <a:t>in the </a:t>
            </a:r>
            <a:r>
              <a:rPr dirty="0" baseline="5050" sz="1650" spc="-30">
                <a:latin typeface="Arial"/>
                <a:cs typeface="Arial"/>
              </a:rPr>
              <a:t>interval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7">
                <a:latin typeface="Arial"/>
                <a:cs typeface="Arial"/>
              </a:rPr>
              <a:t>this </a:t>
            </a:r>
            <a:r>
              <a:rPr dirty="0" baseline="5050" sz="1650" spc="-89">
                <a:latin typeface="Arial"/>
                <a:cs typeface="Arial"/>
              </a:rPr>
              <a:t>is </a:t>
            </a:r>
            <a:r>
              <a:rPr dirty="0" baseline="5050" sz="1650" spc="-67">
                <a:latin typeface="Arial"/>
                <a:cs typeface="Arial"/>
              </a:rPr>
              <a:t>exactly </a:t>
            </a:r>
            <a:r>
              <a:rPr dirty="0" baseline="5050" sz="1650" spc="-30">
                <a:latin typeface="Arial"/>
                <a:cs typeface="Arial"/>
              </a:rPr>
              <a:t>what </a:t>
            </a:r>
            <a:r>
              <a:rPr dirty="0" baseline="5050" sz="1650" spc="44">
                <a:latin typeface="Arial"/>
                <a:cs typeface="Arial"/>
              </a:rPr>
              <a:t>it </a:t>
            </a:r>
            <a:r>
              <a:rPr dirty="0" baseline="5050" sz="1650" spc="-104">
                <a:latin typeface="Arial"/>
                <a:cs typeface="Arial"/>
              </a:rPr>
              <a:t>means </a:t>
            </a:r>
            <a:r>
              <a:rPr dirty="0" baseline="5050" sz="1650" spc="7">
                <a:latin typeface="Arial"/>
                <a:cs typeface="Arial"/>
              </a:rPr>
              <a:t>for </a:t>
            </a:r>
            <a:r>
              <a:rPr dirty="0" baseline="5050" sz="1650" spc="-127">
                <a:latin typeface="Arial"/>
                <a:cs typeface="Arial"/>
              </a:rPr>
              <a:t>a </a:t>
            </a:r>
            <a:r>
              <a:rPr dirty="0" baseline="5050" sz="1650" spc="-30">
                <a:latin typeface="Arial"/>
                <a:cs typeface="Arial"/>
              </a:rPr>
              <a:t>function </a:t>
            </a:r>
            <a:r>
              <a:rPr dirty="0" baseline="5050" sz="1650" spc="15">
                <a:latin typeface="Arial"/>
                <a:cs typeface="Arial"/>
              </a:rPr>
              <a:t>to </a:t>
            </a:r>
            <a:r>
              <a:rPr dirty="0" baseline="5050" sz="1650" spc="-75">
                <a:latin typeface="Arial"/>
                <a:cs typeface="Arial"/>
              </a:rPr>
              <a:t>be  </a:t>
            </a:r>
            <a:r>
              <a:rPr dirty="0" sz="1100" spc="-35">
                <a:latin typeface="Arial"/>
                <a:cs typeface="Arial"/>
              </a:rPr>
              <a:t>constant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on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interval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and </a:t>
            </a:r>
            <a:r>
              <a:rPr dirty="0" sz="1100" spc="-75">
                <a:latin typeface="Arial"/>
                <a:cs typeface="Arial"/>
              </a:rPr>
              <a:t>so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we’ve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proven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fact.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100" spc="-85" b="1">
                <a:latin typeface="Trebuchet MS"/>
                <a:cs typeface="Trebuchet MS"/>
              </a:rPr>
              <a:t>Fact 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7447" y="6234684"/>
            <a:ext cx="5937885" cy="434340"/>
          </a:xfrm>
          <a:prstGeom prst="rect">
            <a:avLst/>
          </a:prstGeom>
          <a:solidFill>
            <a:srgbClr val="CCFFFF"/>
          </a:solidFill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7945">
              <a:lnSpc>
                <a:spcPts val="1755"/>
              </a:lnSpc>
            </a:pPr>
            <a:r>
              <a:rPr dirty="0" baseline="5050" sz="1650" spc="-7">
                <a:latin typeface="Arial"/>
                <a:cs typeface="Arial"/>
              </a:rPr>
              <a:t>If</a:t>
            </a:r>
            <a:r>
              <a:rPr dirty="0" baseline="5050" sz="1650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-52" i="1">
                <a:latin typeface="Times New Roman"/>
                <a:cs typeface="Times New Roman"/>
              </a:rPr>
              <a:t>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52">
                <a:latin typeface="Times New Roman"/>
                <a:cs typeface="Times New Roman"/>
              </a:rPr>
              <a:t> </a:t>
            </a:r>
            <a:r>
              <a:rPr dirty="0" baseline="4629" sz="1800" spc="-434" i="1">
                <a:latin typeface="Times New Roman"/>
                <a:cs typeface="Times New Roman"/>
              </a:rPr>
              <a:t>g</a:t>
            </a:r>
            <a:r>
              <a:rPr dirty="0" baseline="6944" sz="1800" spc="-434">
                <a:latin typeface="Symbol"/>
                <a:cs typeface="Symbol"/>
              </a:rPr>
              <a:t></a:t>
            </a:r>
            <a:r>
              <a:rPr dirty="0" sz="1600" spc="-29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baseline="5050" sz="1650" spc="7">
                <a:latin typeface="Arial"/>
                <a:cs typeface="Arial"/>
              </a:rPr>
              <a:t>for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all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112" i="1">
                <a:latin typeface="Trebuchet MS"/>
                <a:cs typeface="Trebuchet MS"/>
              </a:rPr>
              <a:t>x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-89">
                <a:latin typeface="Arial"/>
                <a:cs typeface="Arial"/>
              </a:rPr>
              <a:t> an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89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this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interval</a:t>
            </a:r>
            <a:r>
              <a:rPr dirty="0" baseline="5050" sz="1650" spc="-104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we</a:t>
            </a:r>
            <a:r>
              <a:rPr dirty="0" baseline="5050" sz="1650" spc="-97">
                <a:latin typeface="Arial"/>
                <a:cs typeface="Arial"/>
              </a:rPr>
              <a:t> have</a:t>
            </a:r>
            <a:r>
              <a:rPr dirty="0" baseline="5050" sz="1650" spc="82">
                <a:latin typeface="Arial"/>
                <a:cs typeface="Arial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f</a:t>
            </a:r>
            <a:r>
              <a:rPr dirty="0" baseline="4629" sz="1800" spc="150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44" i="1">
                <a:latin typeface="Times New Roman"/>
                <a:cs typeface="Times New Roman"/>
              </a:rPr>
              <a:t>x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</a:t>
            </a:r>
            <a:r>
              <a:rPr dirty="0" baseline="4629" sz="1800" spc="44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g</a:t>
            </a:r>
            <a:r>
              <a:rPr dirty="0" baseline="4629" sz="1800" spc="-135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44" i="1">
                <a:latin typeface="Times New Roman"/>
                <a:cs typeface="Times New Roman"/>
              </a:rPr>
              <a:t>x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215">
                <a:latin typeface="Times New Roman"/>
                <a:cs typeface="Times New Roman"/>
              </a:rPr>
              <a:t> </a:t>
            </a:r>
            <a:r>
              <a:rPr dirty="0" baseline="4629" sz="1800" spc="-7">
                <a:latin typeface="Symbol"/>
                <a:cs typeface="Symbol"/>
              </a:rPr>
              <a:t></a:t>
            </a:r>
            <a:r>
              <a:rPr dirty="0" baseline="4629" sz="1800" spc="-150">
                <a:latin typeface="Times New Roman"/>
                <a:cs typeface="Times New Roman"/>
              </a:rPr>
              <a:t> </a:t>
            </a:r>
            <a:r>
              <a:rPr dirty="0" baseline="4629" sz="1800" spc="-7" i="1">
                <a:latin typeface="Times New Roman"/>
                <a:cs typeface="Times New Roman"/>
              </a:rPr>
              <a:t>c</a:t>
            </a:r>
            <a:r>
              <a:rPr dirty="0" baseline="4629" sz="1800" spc="322" i="1">
                <a:latin typeface="Times New Roman"/>
                <a:cs typeface="Times New Roman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where</a:t>
            </a:r>
            <a:endParaRPr baseline="5050" sz="165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  <a:spcBef>
                <a:spcPts val="235"/>
              </a:spcBef>
            </a:pPr>
            <a:r>
              <a:rPr dirty="0" sz="1100" spc="-50" i="1">
                <a:latin typeface="Trebuchet MS"/>
                <a:cs typeface="Trebuchet MS"/>
              </a:rPr>
              <a:t>c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65">
                <a:latin typeface="Arial"/>
                <a:cs typeface="Arial"/>
              </a:rPr>
              <a:t>some</a:t>
            </a:r>
            <a:r>
              <a:rPr dirty="0" sz="1100" spc="-10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constant.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6822385"/>
            <a:ext cx="5890895" cy="2221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75">
                <a:latin typeface="Arial"/>
                <a:cs typeface="Arial"/>
              </a:rPr>
              <a:t>This </a:t>
            </a:r>
            <a:r>
              <a:rPr dirty="0" sz="1100" spc="-25">
                <a:latin typeface="Arial"/>
                <a:cs typeface="Arial"/>
              </a:rPr>
              <a:t>fact </a:t>
            </a:r>
            <a:r>
              <a:rPr dirty="0" sz="1100" spc="-65">
                <a:latin typeface="Arial"/>
                <a:cs typeface="Arial"/>
              </a:rPr>
              <a:t>is </a:t>
            </a:r>
            <a:r>
              <a:rPr dirty="0" sz="1100" spc="-85">
                <a:latin typeface="Arial"/>
                <a:cs typeface="Arial"/>
              </a:rPr>
              <a:t>a </a:t>
            </a:r>
            <a:r>
              <a:rPr dirty="0" sz="1100" spc="-20">
                <a:latin typeface="Arial"/>
                <a:cs typeface="Arial"/>
              </a:rPr>
              <a:t>direct </a:t>
            </a:r>
            <a:r>
              <a:rPr dirty="0" sz="1100" spc="-25">
                <a:latin typeface="Arial"/>
                <a:cs typeface="Arial"/>
              </a:rPr>
              <a:t>result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45">
                <a:latin typeface="Arial"/>
                <a:cs typeface="Arial"/>
              </a:rPr>
              <a:t>previous </a:t>
            </a:r>
            <a:r>
              <a:rPr dirty="0" sz="1100" spc="-25">
                <a:latin typeface="Arial"/>
                <a:cs typeface="Arial"/>
              </a:rPr>
              <a:t>fact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65">
                <a:latin typeface="Arial"/>
                <a:cs typeface="Arial"/>
              </a:rPr>
              <a:t>also </a:t>
            </a:r>
            <a:r>
              <a:rPr dirty="0" sz="1100" spc="-85">
                <a:latin typeface="Arial"/>
                <a:cs typeface="Arial"/>
              </a:rPr>
              <a:t>easy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220">
                <a:latin typeface="Arial"/>
                <a:cs typeface="Arial"/>
              </a:rPr>
              <a:t> </a:t>
            </a:r>
            <a:r>
              <a:rPr dirty="0" sz="1100" spc="-35">
                <a:latin typeface="Arial"/>
                <a:cs typeface="Arial"/>
              </a:rPr>
              <a:t>prove.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</a:pPr>
            <a:r>
              <a:rPr dirty="0" sz="1100" spc="-5">
                <a:latin typeface="Arial"/>
                <a:cs typeface="Arial"/>
              </a:rPr>
              <a:t>If </a:t>
            </a:r>
            <a:r>
              <a:rPr dirty="0" sz="1100" spc="-35">
                <a:latin typeface="Arial"/>
                <a:cs typeface="Arial"/>
              </a:rPr>
              <a:t>we </a:t>
            </a:r>
            <a:r>
              <a:rPr dirty="0" sz="1100" spc="-5">
                <a:latin typeface="Arial"/>
                <a:cs typeface="Arial"/>
              </a:rPr>
              <a:t>first</a:t>
            </a:r>
            <a:r>
              <a:rPr dirty="0" sz="1100" spc="-13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define,</a:t>
            </a:r>
            <a:endParaRPr sz="1100">
              <a:latin typeface="Arial"/>
              <a:cs typeface="Arial"/>
            </a:endParaRPr>
          </a:p>
          <a:p>
            <a:pPr algn="ctr" marR="370205">
              <a:lnSpc>
                <a:spcPts val="1860"/>
              </a:lnSpc>
            </a:pPr>
            <a:r>
              <a:rPr dirty="0" baseline="4629" sz="1800" i="1">
                <a:latin typeface="Times New Roman"/>
                <a:cs typeface="Times New Roman"/>
              </a:rPr>
              <a:t>h</a:t>
            </a:r>
            <a:r>
              <a:rPr dirty="0" baseline="4629" sz="1800" spc="-262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3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35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1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67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g</a:t>
            </a:r>
            <a:r>
              <a:rPr dirty="0" baseline="4629" sz="1800" spc="-150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12700" marR="5080" indent="-635">
              <a:lnSpc>
                <a:spcPts val="2030"/>
              </a:lnSpc>
              <a:spcBef>
                <a:spcPts val="85"/>
              </a:spcBef>
            </a:pPr>
            <a:r>
              <a:rPr dirty="0" baseline="5050" sz="1650" spc="-104">
                <a:latin typeface="Arial"/>
                <a:cs typeface="Arial"/>
              </a:rPr>
              <a:t>Then </a:t>
            </a:r>
            <a:r>
              <a:rPr dirty="0" baseline="5050" sz="1650" spc="-89">
                <a:latin typeface="Arial"/>
                <a:cs typeface="Arial"/>
              </a:rPr>
              <a:t>since </a:t>
            </a:r>
            <a:r>
              <a:rPr dirty="0" baseline="5050" sz="1650" spc="-22">
                <a:latin typeface="Arial"/>
                <a:cs typeface="Arial"/>
              </a:rPr>
              <a:t>both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4629" sz="1800" spc="-15" i="1">
                <a:latin typeface="Times New Roman"/>
                <a:cs typeface="Times New Roman"/>
              </a:rPr>
              <a:t>g </a:t>
            </a:r>
            <a:r>
              <a:rPr dirty="0" sz="1600" spc="-145">
                <a:latin typeface="Symbol"/>
                <a:cs typeface="Symbol"/>
              </a:rPr>
              <a:t></a:t>
            </a:r>
            <a:r>
              <a:rPr dirty="0" sz="1600" spc="-145">
                <a:latin typeface="Times New Roman"/>
                <a:cs typeface="Times New Roman"/>
              </a:rPr>
              <a:t> </a:t>
            </a:r>
            <a:r>
              <a:rPr dirty="0" baseline="4629" sz="1800" spc="-44" i="1">
                <a:latin typeface="Times New Roman"/>
                <a:cs typeface="Times New Roman"/>
              </a:rPr>
              <a:t>x</a:t>
            </a:r>
            <a:r>
              <a:rPr dirty="0" sz="1600" spc="-30">
                <a:latin typeface="Symbol"/>
                <a:cs typeface="Symbol"/>
              </a:rPr>
              <a:t>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5050" sz="1650" spc="-75">
                <a:latin typeface="Arial"/>
                <a:cs typeface="Arial"/>
              </a:rPr>
              <a:t>are </a:t>
            </a:r>
            <a:r>
              <a:rPr dirty="0" baseline="5050" sz="1650" spc="-52">
                <a:latin typeface="Arial"/>
                <a:cs typeface="Arial"/>
              </a:rPr>
              <a:t>continuous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30">
                <a:latin typeface="Arial"/>
                <a:cs typeface="Arial"/>
              </a:rPr>
              <a:t>differentiable </a:t>
            </a:r>
            <a:r>
              <a:rPr dirty="0" baseline="5050" sz="1650" spc="-22">
                <a:latin typeface="Arial"/>
                <a:cs typeface="Arial"/>
              </a:rPr>
              <a:t>in the </a:t>
            </a:r>
            <a:r>
              <a:rPr dirty="0" baseline="5050" sz="1650" spc="-30">
                <a:latin typeface="Arial"/>
                <a:cs typeface="Arial"/>
              </a:rPr>
              <a:t>interval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then </a:t>
            </a:r>
            <a:r>
              <a:rPr dirty="0" baseline="5050" sz="1650" spc="-127">
                <a:latin typeface="Arial"/>
                <a:cs typeface="Arial"/>
              </a:rPr>
              <a:t>so </a:t>
            </a:r>
            <a:r>
              <a:rPr dirty="0" baseline="5050" sz="1650" spc="-52">
                <a:latin typeface="Arial"/>
                <a:cs typeface="Arial"/>
              </a:rPr>
              <a:t>must  </a:t>
            </a:r>
            <a:r>
              <a:rPr dirty="0" baseline="5050" sz="1650" spc="-75">
                <a:latin typeface="Arial"/>
                <a:cs typeface="Arial"/>
              </a:rPr>
              <a:t>be </a:t>
            </a:r>
            <a:r>
              <a:rPr dirty="0" baseline="4629" sz="1800" i="1">
                <a:latin typeface="Times New Roman"/>
                <a:cs typeface="Times New Roman"/>
              </a:rPr>
              <a:t>h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320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 </a:t>
            </a:r>
            <a:r>
              <a:rPr dirty="0" baseline="5050" sz="1650" spc="-60">
                <a:latin typeface="Arial"/>
                <a:cs typeface="Arial"/>
              </a:rPr>
              <a:t>Therefore, </a:t>
            </a:r>
            <a:r>
              <a:rPr dirty="0" baseline="5050" sz="1650" spc="-22">
                <a:latin typeface="Arial"/>
                <a:cs typeface="Arial"/>
              </a:rPr>
              <a:t>the </a:t>
            </a:r>
            <a:r>
              <a:rPr dirty="0" baseline="5050" sz="1650" spc="-44">
                <a:latin typeface="Arial"/>
                <a:cs typeface="Arial"/>
              </a:rPr>
              <a:t>derivative </a:t>
            </a:r>
            <a:r>
              <a:rPr dirty="0" baseline="5050" sz="1650">
                <a:latin typeface="Arial"/>
                <a:cs typeface="Arial"/>
              </a:rPr>
              <a:t>of </a:t>
            </a:r>
            <a:r>
              <a:rPr dirty="0" baseline="4629" sz="1800" i="1">
                <a:latin typeface="Times New Roman"/>
                <a:cs typeface="Times New Roman"/>
              </a:rPr>
              <a:t>h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 spc="-75">
                <a:latin typeface="Arial"/>
                <a:cs typeface="Arial"/>
              </a:rPr>
              <a:t>is,</a:t>
            </a:r>
            <a:endParaRPr baseline="5050" sz="1650">
              <a:latin typeface="Arial"/>
              <a:cs typeface="Arial"/>
            </a:endParaRPr>
          </a:p>
          <a:p>
            <a:pPr algn="ctr" marR="371475">
              <a:lnSpc>
                <a:spcPct val="100000"/>
              </a:lnSpc>
              <a:spcBef>
                <a:spcPts val="20"/>
              </a:spcBef>
            </a:pPr>
            <a:r>
              <a:rPr dirty="0" baseline="4629" sz="1800" spc="-480" i="1">
                <a:latin typeface="Times New Roman"/>
                <a:cs typeface="Times New Roman"/>
              </a:rPr>
              <a:t>h</a:t>
            </a:r>
            <a:r>
              <a:rPr dirty="0" baseline="6944" sz="1800" spc="-480">
                <a:latin typeface="Symbol"/>
                <a:cs typeface="Symbol"/>
              </a:rPr>
              <a:t></a:t>
            </a:r>
            <a:r>
              <a:rPr dirty="0" sz="1600" spc="-320">
                <a:latin typeface="Symbol"/>
                <a:cs typeface="Symbol"/>
              </a:rPr>
              <a:t></a:t>
            </a:r>
            <a:r>
              <a:rPr dirty="0" sz="1600" spc="-320">
                <a:latin typeface="Times New Roman"/>
                <a:cs typeface="Times New Roman"/>
              </a:rPr>
              <a:t> 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5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209">
                <a:latin typeface="Times New Roman"/>
                <a:cs typeface="Times New Roman"/>
              </a:rPr>
              <a:t> </a:t>
            </a:r>
            <a:r>
              <a:rPr dirty="0" baseline="4629" sz="1800" spc="-442" i="1">
                <a:latin typeface="Times New Roman"/>
                <a:cs typeface="Times New Roman"/>
              </a:rPr>
              <a:t>g</a:t>
            </a:r>
            <a:r>
              <a:rPr dirty="0" baseline="6944" sz="1800" spc="-442">
                <a:latin typeface="Symbol"/>
                <a:cs typeface="Symbol"/>
              </a:rPr>
              <a:t></a:t>
            </a:r>
            <a:r>
              <a:rPr dirty="0" sz="1600" spc="-295">
                <a:latin typeface="Symbol"/>
                <a:cs typeface="Symbol"/>
              </a:rPr>
              <a:t></a:t>
            </a:r>
            <a:r>
              <a:rPr dirty="0" sz="1600" spc="-29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endParaRPr sz="16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dirty="0" baseline="5050" sz="1650" spc="-67">
                <a:latin typeface="Arial"/>
                <a:cs typeface="Arial"/>
              </a:rPr>
              <a:t>However, by assumption </a:t>
            </a:r>
            <a:r>
              <a:rPr dirty="0" baseline="4629" sz="1800" i="1">
                <a:latin typeface="Times New Roman"/>
                <a:cs typeface="Times New Roman"/>
              </a:rPr>
              <a:t>f </a:t>
            </a:r>
            <a:r>
              <a:rPr dirty="0" baseline="6944" sz="1800" spc="-712">
                <a:latin typeface="Symbol"/>
                <a:cs typeface="Symbol"/>
              </a:rPr>
              <a:t></a:t>
            </a:r>
            <a:r>
              <a:rPr dirty="0" sz="1600" spc="-47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>
                <a:latin typeface="Times New Roman"/>
                <a:cs typeface="Times New Roman"/>
              </a:rPr>
              <a:t> </a:t>
            </a:r>
            <a:r>
              <a:rPr dirty="0" baseline="4629" sz="1800" spc="-434" i="1">
                <a:latin typeface="Times New Roman"/>
                <a:cs typeface="Times New Roman"/>
              </a:rPr>
              <a:t>g</a:t>
            </a:r>
            <a:r>
              <a:rPr dirty="0" baseline="6944" sz="1800" spc="-434">
                <a:latin typeface="Symbol"/>
                <a:cs typeface="Symbol"/>
              </a:rPr>
              <a:t></a:t>
            </a:r>
            <a:r>
              <a:rPr dirty="0" sz="1600" spc="-290">
                <a:latin typeface="Symbol"/>
                <a:cs typeface="Symbol"/>
              </a:rPr>
              <a:t></a:t>
            </a:r>
            <a:r>
              <a:rPr dirty="0" sz="1600" spc="-290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baseline="5050" sz="1650">
                <a:latin typeface="Arial"/>
                <a:cs typeface="Arial"/>
              </a:rPr>
              <a:t>for </a:t>
            </a:r>
            <a:r>
              <a:rPr dirty="0" baseline="5050" sz="1650" spc="-37">
                <a:latin typeface="Arial"/>
                <a:cs typeface="Arial"/>
              </a:rPr>
              <a:t>all </a:t>
            </a:r>
            <a:r>
              <a:rPr dirty="0" baseline="5050" sz="1650" spc="-112" i="1">
                <a:latin typeface="Trebuchet MS"/>
                <a:cs typeface="Trebuchet MS"/>
              </a:rPr>
              <a:t>x </a:t>
            </a:r>
            <a:r>
              <a:rPr dirty="0" baseline="5050" sz="1650" spc="-22">
                <a:latin typeface="Arial"/>
                <a:cs typeface="Arial"/>
              </a:rPr>
              <a:t>in </a:t>
            </a:r>
            <a:r>
              <a:rPr dirty="0" baseline="5050" sz="1650" spc="-89">
                <a:latin typeface="Arial"/>
                <a:cs typeface="Arial"/>
              </a:rPr>
              <a:t>an </a:t>
            </a:r>
            <a:r>
              <a:rPr dirty="0" baseline="5050" sz="1650" spc="-30">
                <a:latin typeface="Arial"/>
                <a:cs typeface="Arial"/>
              </a:rPr>
              <a:t>interval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and </a:t>
            </a:r>
            <a:r>
              <a:rPr dirty="0" baseline="5050" sz="1650" spc="-112">
                <a:latin typeface="Arial"/>
                <a:cs typeface="Arial"/>
              </a:rPr>
              <a:t>so </a:t>
            </a:r>
            <a:r>
              <a:rPr dirty="0" baseline="5050" sz="1650" spc="-60">
                <a:latin typeface="Arial"/>
                <a:cs typeface="Arial"/>
              </a:rPr>
              <a:t>we </a:t>
            </a:r>
            <a:r>
              <a:rPr dirty="0" baseline="5050" sz="1650" spc="-44">
                <a:latin typeface="Arial"/>
                <a:cs typeface="Arial"/>
              </a:rPr>
              <a:t>must </a:t>
            </a:r>
            <a:r>
              <a:rPr dirty="0" baseline="5050" sz="1650" spc="-97">
                <a:latin typeface="Arial"/>
                <a:cs typeface="Arial"/>
              </a:rPr>
              <a:t>have </a:t>
            </a:r>
            <a:r>
              <a:rPr dirty="0" baseline="5050" sz="1650">
                <a:latin typeface="Arial"/>
                <a:cs typeface="Arial"/>
              </a:rPr>
              <a:t>that</a:t>
            </a:r>
            <a:endParaRPr baseline="5050" sz="1650">
              <a:latin typeface="Arial"/>
              <a:cs typeface="Arial"/>
            </a:endParaRPr>
          </a:p>
          <a:p>
            <a:pPr marL="36195">
              <a:lnSpc>
                <a:spcPct val="100000"/>
              </a:lnSpc>
              <a:spcBef>
                <a:spcPts val="110"/>
              </a:spcBef>
            </a:pPr>
            <a:r>
              <a:rPr dirty="0" baseline="4629" sz="1800" spc="-472" i="1">
                <a:latin typeface="Times New Roman"/>
                <a:cs typeface="Times New Roman"/>
              </a:rPr>
              <a:t>h</a:t>
            </a:r>
            <a:r>
              <a:rPr dirty="0" baseline="6944" sz="1800" spc="-472">
                <a:latin typeface="Symbol"/>
                <a:cs typeface="Symbol"/>
              </a:rPr>
              <a:t></a:t>
            </a:r>
            <a:r>
              <a:rPr dirty="0" sz="1600" spc="-315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6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Times New Roman"/>
                <a:cs typeface="Times New Roman"/>
              </a:rPr>
              <a:t>0</a:t>
            </a:r>
            <a:r>
              <a:rPr dirty="0" baseline="4629" sz="1800" spc="172">
                <a:latin typeface="Times New Roman"/>
                <a:cs typeface="Times New Roman"/>
              </a:rPr>
              <a:t> </a:t>
            </a:r>
            <a:r>
              <a:rPr dirty="0" baseline="5050" sz="1650" spc="7">
                <a:latin typeface="Arial"/>
                <a:cs typeface="Arial"/>
              </a:rPr>
              <a:t>for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all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112" i="1">
                <a:latin typeface="Trebuchet MS"/>
                <a:cs typeface="Trebuchet MS"/>
              </a:rPr>
              <a:t>x</a:t>
            </a:r>
            <a:r>
              <a:rPr dirty="0" baseline="5050" sz="1650" spc="-120" i="1">
                <a:latin typeface="Trebuchet MS"/>
                <a:cs typeface="Trebuchet MS"/>
              </a:rPr>
              <a:t> </a:t>
            </a:r>
            <a:r>
              <a:rPr dirty="0" baseline="5050" sz="1650" spc="-22">
                <a:latin typeface="Arial"/>
                <a:cs typeface="Arial"/>
              </a:rPr>
              <a:t>in</a:t>
            </a:r>
            <a:r>
              <a:rPr dirty="0" baseline="5050" sz="1650" spc="-89">
                <a:latin typeface="Arial"/>
                <a:cs typeface="Arial"/>
              </a:rPr>
              <a:t> an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interval</a:t>
            </a:r>
            <a:r>
              <a:rPr dirty="0" baseline="5050" sz="1650" spc="75">
                <a:latin typeface="Arial"/>
                <a:cs typeface="Arial"/>
              </a:rPr>
              <a:t> </a:t>
            </a:r>
            <a:r>
              <a:rPr dirty="0" sz="1600" spc="-5">
                <a:latin typeface="Symbol"/>
                <a:cs typeface="Symbol"/>
              </a:rPr>
              <a:t></a:t>
            </a:r>
            <a:r>
              <a:rPr dirty="0" baseline="4629" sz="1800" spc="-7" i="1">
                <a:latin typeface="Times New Roman"/>
                <a:cs typeface="Times New Roman"/>
              </a:rPr>
              <a:t>a</a:t>
            </a:r>
            <a:r>
              <a:rPr dirty="0" baseline="4629" sz="1800" spc="-7">
                <a:latin typeface="Times New Roman"/>
                <a:cs typeface="Times New Roman"/>
              </a:rPr>
              <a:t>,</a:t>
            </a:r>
            <a:r>
              <a:rPr dirty="0" baseline="4629" sz="1800" spc="-284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b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.</a:t>
            </a:r>
            <a:r>
              <a:rPr dirty="0" baseline="5050" sz="1650" spc="292">
                <a:latin typeface="Arial"/>
                <a:cs typeface="Arial"/>
              </a:rPr>
              <a:t> </a:t>
            </a:r>
            <a:r>
              <a:rPr dirty="0" baseline="5050" sz="1650" spc="-150">
                <a:latin typeface="Arial"/>
                <a:cs typeface="Arial"/>
              </a:rPr>
              <a:t>So,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67">
                <a:latin typeface="Arial"/>
                <a:cs typeface="Arial"/>
              </a:rPr>
              <a:t>by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104">
                <a:latin typeface="Arial"/>
                <a:cs typeface="Arial"/>
              </a:rPr>
              <a:t>Fact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82">
                <a:latin typeface="Arial"/>
                <a:cs typeface="Arial"/>
              </a:rPr>
              <a:t>1</a:t>
            </a:r>
            <a:r>
              <a:rPr dirty="0" baseline="5050" sz="1650" spc="142">
                <a:latin typeface="Arial"/>
                <a:cs typeface="Arial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h</a:t>
            </a:r>
            <a:r>
              <a:rPr dirty="0" baseline="4629" sz="1800" spc="-254" i="1">
                <a:latin typeface="Times New Roman"/>
                <a:cs typeface="Times New Roman"/>
              </a:rPr>
              <a:t> </a:t>
            </a:r>
            <a:r>
              <a:rPr dirty="0" sz="1600" spc="-140">
                <a:latin typeface="Symbol"/>
                <a:cs typeface="Symbol"/>
              </a:rPr>
              <a:t>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baseline="4629" sz="1800" spc="-37" i="1">
                <a:latin typeface="Times New Roman"/>
                <a:cs typeface="Times New Roman"/>
              </a:rPr>
              <a:t>x</a:t>
            </a:r>
            <a:r>
              <a:rPr dirty="0" sz="1600" spc="-25">
                <a:latin typeface="Symbol"/>
                <a:cs typeface="Symbol"/>
              </a:rPr>
              <a:t>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must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75">
                <a:latin typeface="Arial"/>
                <a:cs typeface="Arial"/>
              </a:rPr>
              <a:t>be</a:t>
            </a:r>
            <a:r>
              <a:rPr dirty="0" baseline="5050" sz="1650" spc="-97">
                <a:latin typeface="Arial"/>
                <a:cs typeface="Arial"/>
              </a:rPr>
              <a:t> </a:t>
            </a:r>
            <a:r>
              <a:rPr dirty="0" baseline="5050" sz="1650" spc="-52">
                <a:latin typeface="Arial"/>
                <a:cs typeface="Arial"/>
              </a:rPr>
              <a:t>constant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44">
                <a:latin typeface="Arial"/>
                <a:cs typeface="Arial"/>
              </a:rPr>
              <a:t>on</a:t>
            </a:r>
            <a:r>
              <a:rPr dirty="0" baseline="5050" sz="1650" spc="-89">
                <a:latin typeface="Arial"/>
                <a:cs typeface="Arial"/>
              </a:rPr>
              <a:t> </a:t>
            </a:r>
            <a:r>
              <a:rPr dirty="0" baseline="5050" sz="1650" spc="-30">
                <a:latin typeface="Arial"/>
                <a:cs typeface="Arial"/>
              </a:rPr>
              <a:t>the</a:t>
            </a:r>
            <a:r>
              <a:rPr dirty="0" baseline="5050" sz="1650" spc="-82">
                <a:latin typeface="Arial"/>
                <a:cs typeface="Arial"/>
              </a:rPr>
              <a:t> </a:t>
            </a:r>
            <a:r>
              <a:rPr dirty="0" baseline="5050" sz="1650" spc="-37">
                <a:latin typeface="Arial"/>
                <a:cs typeface="Arial"/>
              </a:rPr>
              <a:t>interval.</a:t>
            </a:r>
            <a:endParaRPr baseline="5050"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064713"/>
            <a:ext cx="3486150" cy="1126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75"/>
              </a:lnSpc>
              <a:spcBef>
                <a:spcPts val="100"/>
              </a:spcBef>
            </a:pPr>
            <a:r>
              <a:rPr dirty="0" sz="1100" spc="-75">
                <a:latin typeface="Arial"/>
                <a:cs typeface="Arial"/>
              </a:rPr>
              <a:t>This </a:t>
            </a:r>
            <a:r>
              <a:rPr dirty="0" sz="1100" spc="-70">
                <a:latin typeface="Arial"/>
                <a:cs typeface="Arial"/>
              </a:rPr>
              <a:t>means </a:t>
            </a:r>
            <a:r>
              <a:rPr dirty="0" sz="1100" spc="-5">
                <a:latin typeface="Arial"/>
                <a:cs typeface="Arial"/>
              </a:rPr>
              <a:t>that </a:t>
            </a:r>
            <a:r>
              <a:rPr dirty="0" sz="1100" spc="-40">
                <a:latin typeface="Arial"/>
                <a:cs typeface="Arial"/>
              </a:rPr>
              <a:t>we</a:t>
            </a:r>
            <a:r>
              <a:rPr dirty="0" sz="1100" spc="-75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have,</a:t>
            </a:r>
            <a:endParaRPr sz="1100">
              <a:latin typeface="Arial"/>
              <a:cs typeface="Arial"/>
            </a:endParaRPr>
          </a:p>
          <a:p>
            <a:pPr algn="r" marR="451484">
              <a:lnSpc>
                <a:spcPts val="1814"/>
              </a:lnSpc>
            </a:pPr>
            <a:r>
              <a:rPr dirty="0" baseline="4629" sz="1800" i="1">
                <a:latin typeface="Times New Roman"/>
                <a:cs typeface="Times New Roman"/>
              </a:rPr>
              <a:t>h</a:t>
            </a:r>
            <a:r>
              <a:rPr dirty="0" baseline="4629" sz="1800" spc="-277" i="1">
                <a:latin typeface="Times New Roman"/>
                <a:cs typeface="Times New Roman"/>
              </a:rPr>
              <a:t> </a:t>
            </a:r>
            <a:r>
              <a:rPr dirty="0" sz="1550" spc="-125">
                <a:latin typeface="Symbol"/>
                <a:cs typeface="Symbol"/>
              </a:rPr>
              <a:t></a:t>
            </a:r>
            <a:r>
              <a:rPr dirty="0" sz="1550" spc="-254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sz="1550" spc="-15">
                <a:latin typeface="Symbol"/>
                <a:cs typeface="Symbol"/>
              </a:rPr>
              <a:t></a:t>
            </a:r>
            <a:r>
              <a:rPr dirty="0" sz="1550" spc="-16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104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</a:t>
            </a:r>
            <a:endParaRPr baseline="4629" sz="1800">
              <a:latin typeface="Times New Roman"/>
              <a:cs typeface="Times New Roman"/>
            </a:endParaRPr>
          </a:p>
          <a:p>
            <a:pPr algn="r" marR="451484">
              <a:lnSpc>
                <a:spcPct val="100000"/>
              </a:lnSpc>
              <a:spcBef>
                <a:spcPts val="160"/>
              </a:spcBef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12" i="1">
                <a:latin typeface="Times New Roman"/>
                <a:cs typeface="Times New Roman"/>
              </a:rPr>
              <a:t> </a:t>
            </a:r>
            <a:r>
              <a:rPr dirty="0" sz="1550" spc="-125">
                <a:latin typeface="Symbol"/>
                <a:cs typeface="Symbol"/>
              </a:rPr>
              <a:t>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sz="1550" spc="-15">
                <a:latin typeface="Symbol"/>
                <a:cs typeface="Symbol"/>
              </a:rPr>
              <a:t>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</a:t>
            </a:r>
            <a:r>
              <a:rPr dirty="0" baseline="4629" sz="1800" spc="-75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g</a:t>
            </a:r>
            <a:r>
              <a:rPr dirty="0" baseline="4629" sz="1800" spc="-157" i="1">
                <a:latin typeface="Times New Roman"/>
                <a:cs typeface="Times New Roman"/>
              </a:rPr>
              <a:t> </a:t>
            </a:r>
            <a:r>
              <a:rPr dirty="0" sz="1550" spc="-125">
                <a:latin typeface="Symbol"/>
                <a:cs typeface="Symbol"/>
              </a:rPr>
              <a:t></a:t>
            </a:r>
            <a:r>
              <a:rPr dirty="0" sz="1550" spc="-245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sz="1550" spc="-15">
                <a:latin typeface="Symbol"/>
                <a:cs typeface="Symbol"/>
              </a:rPr>
              <a:t></a:t>
            </a:r>
            <a:r>
              <a:rPr dirty="0" sz="1550" spc="-13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-75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</a:t>
            </a:r>
            <a:endParaRPr baseline="4629" sz="18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60"/>
              </a:spcBef>
            </a:pPr>
            <a:r>
              <a:rPr dirty="0" baseline="4629" sz="1800" i="1">
                <a:latin typeface="Times New Roman"/>
                <a:cs typeface="Times New Roman"/>
              </a:rPr>
              <a:t>f</a:t>
            </a:r>
            <a:r>
              <a:rPr dirty="0" baseline="4629" sz="1800" spc="112" i="1">
                <a:latin typeface="Times New Roman"/>
                <a:cs typeface="Times New Roman"/>
              </a:rPr>
              <a:t> </a:t>
            </a:r>
            <a:r>
              <a:rPr dirty="0" sz="1550" spc="-125">
                <a:latin typeface="Symbol"/>
                <a:cs typeface="Symbol"/>
              </a:rPr>
              <a:t>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sz="1550" spc="-15">
                <a:latin typeface="Symbol"/>
                <a:cs typeface="Symbol"/>
              </a:rPr>
              <a:t></a:t>
            </a:r>
            <a:r>
              <a:rPr dirty="0" sz="1550" spc="-145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</a:t>
            </a:r>
            <a:r>
              <a:rPr dirty="0" baseline="4629" sz="1800" spc="30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g</a:t>
            </a:r>
            <a:r>
              <a:rPr dirty="0" baseline="4629" sz="1800" spc="-150" i="1">
                <a:latin typeface="Times New Roman"/>
                <a:cs typeface="Times New Roman"/>
              </a:rPr>
              <a:t> </a:t>
            </a:r>
            <a:r>
              <a:rPr dirty="0" sz="1550" spc="-125">
                <a:latin typeface="Symbol"/>
                <a:cs typeface="Symbol"/>
              </a:rPr>
              <a:t></a:t>
            </a:r>
            <a:r>
              <a:rPr dirty="0" sz="1550" spc="-245">
                <a:latin typeface="Times New Roman"/>
                <a:cs typeface="Times New Roman"/>
              </a:rPr>
              <a:t> </a:t>
            </a:r>
            <a:r>
              <a:rPr dirty="0" baseline="4629" sz="1800" spc="-22" i="1">
                <a:latin typeface="Times New Roman"/>
                <a:cs typeface="Times New Roman"/>
              </a:rPr>
              <a:t>x</a:t>
            </a:r>
            <a:r>
              <a:rPr dirty="0" sz="1550" spc="-15">
                <a:latin typeface="Symbol"/>
                <a:cs typeface="Symbol"/>
              </a:rPr>
              <a:t></a:t>
            </a:r>
            <a:r>
              <a:rPr dirty="0" sz="1550" spc="-204">
                <a:latin typeface="Times New Roman"/>
                <a:cs typeface="Times New Roman"/>
              </a:rPr>
              <a:t> </a:t>
            </a:r>
            <a:r>
              <a:rPr dirty="0" baseline="4629" sz="1800">
                <a:latin typeface="Symbol"/>
                <a:cs typeface="Symbol"/>
              </a:rPr>
              <a:t></a:t>
            </a:r>
            <a:r>
              <a:rPr dirty="0" baseline="4629" sz="1800" spc="-165">
                <a:latin typeface="Times New Roman"/>
                <a:cs typeface="Times New Roman"/>
              </a:rPr>
              <a:t> </a:t>
            </a:r>
            <a:r>
              <a:rPr dirty="0" baseline="4629" sz="1800" i="1">
                <a:latin typeface="Times New Roman"/>
                <a:cs typeface="Times New Roman"/>
              </a:rPr>
              <a:t>c</a:t>
            </a:r>
            <a:endParaRPr baseline="4629" sz="18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220"/>
              </a:spcBef>
            </a:pPr>
            <a:r>
              <a:rPr dirty="0" sz="1100" spc="-35">
                <a:latin typeface="Arial"/>
                <a:cs typeface="Arial"/>
              </a:rPr>
              <a:t>which </a:t>
            </a:r>
            <a:r>
              <a:rPr dirty="0" sz="1100" spc="-60">
                <a:latin typeface="Arial"/>
                <a:cs typeface="Arial"/>
              </a:rPr>
              <a:t>is </a:t>
            </a:r>
            <a:r>
              <a:rPr dirty="0" sz="1100" spc="-20">
                <a:latin typeface="Arial"/>
                <a:cs typeface="Arial"/>
              </a:rPr>
              <a:t>what </a:t>
            </a:r>
            <a:r>
              <a:rPr dirty="0" sz="1100" spc="-35">
                <a:latin typeface="Arial"/>
                <a:cs typeface="Arial"/>
              </a:rPr>
              <a:t>we were </a:t>
            </a:r>
            <a:r>
              <a:rPr dirty="0" sz="1100" spc="-20">
                <a:latin typeface="Arial"/>
                <a:cs typeface="Arial"/>
              </a:rPr>
              <a:t>trying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22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show.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Paul Dawkins</dc:creator>
  <dcterms:created xsi:type="dcterms:W3CDTF">2019-11-14T08:01:08Z</dcterms:created>
  <dcterms:modified xsi:type="dcterms:W3CDTF">2019-11-14T08:01:08Z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2019-02-21T00:00:00Z</vt:filetime>
  </property>
  <property fmtid="{D5CDD505-2E9C-101B-9397-08002B2CF9AE}" pid="3" name="Creator">
    <vt:lpwstr>Acrobat PDFMaker 19 for Word</vt:lpwstr>
  </property>
  <property fmtid="{D5CDD505-2E9C-101B-9397-08002B2CF9AE}" pid="4" name="LastSaved">
    <vt:filetime>2019-11-14T00:00:00Z</vt:filetime>
  </property>
</Properties>
</file>